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8.xml" ContentType="application/vnd.openxmlformats-officedocument.presentationml.notesSlide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notesSlides/notesSlide9.xml" ContentType="application/vnd.openxmlformats-officedocument.presentationml.notesSlide+xml"/>
  <Override PartName="/ppt/charts/chart3.xml" ContentType="application/vnd.openxmlformats-officedocument.drawingml.chart+xml"/>
  <Override PartName="/ppt/notesSlides/notesSlide10.xml" ContentType="application/vnd.openxmlformats-officedocument.presentationml.notesSlide+xml"/>
  <Override PartName="/ppt/charts/chart4.xml" ContentType="application/vnd.openxmlformats-officedocument.drawingml.chart+xml"/>
  <Override PartName="/ppt/notesSlides/notesSlide11.xml" ContentType="application/vnd.openxmlformats-officedocument.presentationml.notesSlide+xml"/>
  <Override PartName="/ppt/charts/chart5.xml" ContentType="application/vnd.openxmlformats-officedocument.drawingml.chart+xml"/>
  <Override PartName="/ppt/drawings/drawing3.xml" ContentType="application/vnd.openxmlformats-officedocument.drawingml.chartshapes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12.xml" ContentType="application/vnd.openxmlformats-officedocument.presentationml.notesSlide+xml"/>
  <Override PartName="/ppt/charts/chart8.xml" ContentType="application/vnd.openxmlformats-officedocument.drawingml.chart+xml"/>
  <Override PartName="/ppt/drawings/drawing4.xml" ContentType="application/vnd.openxmlformats-officedocument.drawingml.chartshap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9.xml" ContentType="application/vnd.openxmlformats-officedocument.drawingml.chart+xml"/>
  <Override PartName="/ppt/notesSlides/notesSlide15.xml" ContentType="application/vnd.openxmlformats-officedocument.presentationml.notesSlid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12.xml" ContentType="application/vnd.openxmlformats-officedocument.drawingml.chart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76" r:id="rId1"/>
  </p:sldMasterIdLst>
  <p:notesMasterIdLst>
    <p:notesMasterId r:id="rId26"/>
  </p:notesMasterIdLst>
  <p:handoutMasterIdLst>
    <p:handoutMasterId r:id="rId27"/>
  </p:handoutMasterIdLst>
  <p:sldIdLst>
    <p:sldId id="256" r:id="rId2"/>
    <p:sldId id="257" r:id="rId3"/>
    <p:sldId id="258" r:id="rId4"/>
    <p:sldId id="334" r:id="rId5"/>
    <p:sldId id="333" r:id="rId6"/>
    <p:sldId id="290" r:id="rId7"/>
    <p:sldId id="289" r:id="rId8"/>
    <p:sldId id="292" r:id="rId9"/>
    <p:sldId id="291" r:id="rId10"/>
    <p:sldId id="307" r:id="rId11"/>
    <p:sldId id="336" r:id="rId12"/>
    <p:sldId id="338" r:id="rId13"/>
    <p:sldId id="340" r:id="rId14"/>
    <p:sldId id="339" r:id="rId15"/>
    <p:sldId id="335" r:id="rId16"/>
    <p:sldId id="341" r:id="rId17"/>
    <p:sldId id="313" r:id="rId18"/>
    <p:sldId id="319" r:id="rId19"/>
    <p:sldId id="270" r:id="rId20"/>
    <p:sldId id="327" r:id="rId21"/>
    <p:sldId id="342" r:id="rId22"/>
    <p:sldId id="281" r:id="rId23"/>
    <p:sldId id="332" r:id="rId24"/>
    <p:sldId id="287" r:id="rId25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0000FF"/>
    <a:srgbClr val="00FF00"/>
    <a:srgbClr val="C5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9625" autoAdjust="0"/>
  </p:normalViewPr>
  <p:slideViewPr>
    <p:cSldViewPr>
      <p:cViewPr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5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88"/>
    </p:cViewPr>
  </p:sorterViewPr>
  <p:notesViewPr>
    <p:cSldViewPr>
      <p:cViewPr varScale="1">
        <p:scale>
          <a:sx n="53" d="100"/>
          <a:sy n="53" d="100"/>
        </p:scale>
        <p:origin x="-2952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2.7176399825022061E-2"/>
          <c:y val="4.4858665394098524E-2"/>
          <c:w val="0.9458231627296585"/>
          <c:h val="0.77977093772369699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'Слайд 3'!$A$6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dLbl>
              <c:idx val="0"/>
              <c:layout>
                <c:manualLayout>
                  <c:x val="1.4910870516185483E-2"/>
                  <c:y val="2.13357637026135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7112204724409448E-2"/>
                  <c:y val="1.61012568539782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3757874015748036E-2"/>
                  <c:y val="1.84016433971607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514676290463692E-2"/>
                  <c:y val="6.900616273935269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1792432195975503E-2"/>
                  <c:y val="9.200821698580356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'Слайд 3'!$B$5:$D$5</c:f>
              <c:strCache>
                <c:ptCount val="3"/>
                <c:pt idx="0">
                  <c:v>Факт 2014 г.</c:v>
                </c:pt>
                <c:pt idx="1">
                  <c:v>Оценка 2015 г.</c:v>
                </c:pt>
                <c:pt idx="2">
                  <c:v>План на  2016</c:v>
                </c:pt>
              </c:strCache>
            </c:strRef>
          </c:cat>
          <c:val>
            <c:numRef>
              <c:f>'Слайд 3'!$B$6:$D$6</c:f>
              <c:numCache>
                <c:formatCode>#,##0</c:formatCode>
                <c:ptCount val="3"/>
                <c:pt idx="0">
                  <c:v>44467</c:v>
                </c:pt>
                <c:pt idx="1">
                  <c:v>50264</c:v>
                </c:pt>
                <c:pt idx="2">
                  <c:v>51079</c:v>
                </c:pt>
              </c:numCache>
            </c:numRef>
          </c:val>
        </c:ser>
        <c:ser>
          <c:idx val="1"/>
          <c:order val="1"/>
          <c:tx>
            <c:strRef>
              <c:f>'Слайд 3'!$A$7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dLbl>
              <c:idx val="0"/>
              <c:layout>
                <c:manualLayout>
                  <c:x val="1.5723270440251652E-2"/>
                  <c:y val="1.17370892018780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757861635220222E-2"/>
                  <c:y val="2.93427230046954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1792452830188737E-2"/>
                  <c:y val="-2.934272300469485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3757861635220222E-2"/>
                  <c:y val="-2.934272300469485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1792452830188737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</c:spPr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'Слайд 3'!$B$5:$D$5</c:f>
              <c:strCache>
                <c:ptCount val="3"/>
                <c:pt idx="0">
                  <c:v>Факт 2014 г.</c:v>
                </c:pt>
                <c:pt idx="1">
                  <c:v>Оценка 2015 г.</c:v>
                </c:pt>
                <c:pt idx="2">
                  <c:v>План на  2016</c:v>
                </c:pt>
              </c:strCache>
            </c:strRef>
          </c:cat>
          <c:val>
            <c:numRef>
              <c:f>'Слайд 3'!$B$7:$D$7</c:f>
              <c:numCache>
                <c:formatCode>#,##0</c:formatCode>
                <c:ptCount val="3"/>
                <c:pt idx="0">
                  <c:v>409001</c:v>
                </c:pt>
                <c:pt idx="1">
                  <c:v>296597</c:v>
                </c:pt>
                <c:pt idx="2">
                  <c:v>264465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97578752"/>
        <c:axId val="169810688"/>
        <c:axId val="0"/>
      </c:bar3DChart>
      <c:catAx>
        <c:axId val="19757875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69810688"/>
        <c:crosses val="autoZero"/>
        <c:auto val="1"/>
        <c:lblAlgn val="ctr"/>
        <c:lblOffset val="100"/>
        <c:noMultiLvlLbl val="0"/>
      </c:catAx>
      <c:valAx>
        <c:axId val="169810688"/>
        <c:scaling>
          <c:orientation val="minMax"/>
        </c:scaling>
        <c:delete val="1"/>
        <c:axPos val="l"/>
        <c:numFmt formatCode="#,##0" sourceLinked="1"/>
        <c:majorTickMark val="out"/>
        <c:minorTickMark val="none"/>
        <c:tickLblPos val="nextTo"/>
        <c:crossAx val="197578752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/>
      <c:overlay val="0"/>
      <c:txPr>
        <a:bodyPr/>
        <a:lstStyle/>
        <a:p>
          <a:pPr>
            <a:defRPr sz="1600" b="1" i="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tx2">
        <a:lumMod val="20000"/>
        <a:lumOff val="80000"/>
      </a:schemeClr>
    </a:solidFill>
  </c:sp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20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t"/>
      <c:layout>
        <c:manualLayout>
          <c:xMode val="edge"/>
          <c:yMode val="edge"/>
          <c:x val="3.3543541847357763E-2"/>
          <c:y val="1.5980524731644661E-2"/>
          <c:w val="0.94032327407132166"/>
          <c:h val="0.1013471456517873"/>
        </c:manualLayout>
      </c:layout>
      <c:overlay val="0"/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20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6.7007854863535582E-2"/>
          <c:w val="1"/>
          <c:h val="0.6912850764466004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rgbClr val="C5FF99"/>
              </a:solidFill>
            </c:spPr>
          </c:dPt>
          <c:dPt>
            <c:idx val="2"/>
            <c:bubble3D val="0"/>
            <c:spPr>
              <a:solidFill>
                <a:srgbClr val="FFFF00"/>
              </a:solidFill>
            </c:spPr>
          </c:dPt>
          <c:dPt>
            <c:idx val="4"/>
            <c:bubble3D val="0"/>
            <c:spPr>
              <a:solidFill>
                <a:srgbClr val="7030A0"/>
              </a:solidFill>
            </c:spPr>
          </c:dPt>
          <c:dPt>
            <c:idx val="5"/>
            <c:bubble3D val="0"/>
            <c:spPr>
              <a:solidFill>
                <a:srgbClr val="00B0F0"/>
              </a:solidFill>
            </c:spPr>
          </c:dPt>
          <c:dPt>
            <c:idx val="7"/>
            <c:bubble3D val="0"/>
            <c:spPr>
              <a:solidFill>
                <a:srgbClr val="FF0000"/>
              </a:solidFill>
            </c:spPr>
          </c:dPt>
          <c:dLbls>
            <c:dLbl>
              <c:idx val="0"/>
              <c:layout>
                <c:manualLayout>
                  <c:x val="0.22109723440916931"/>
                  <c:y val="-0.25765776695254017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"/>
                  <c:y val="3.295842468041376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"/>
                  <c:y val="-0.17097822034859819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-4.1611282027476222E-2"/>
                  <c:y val="0.2041212545634844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0.28464418355404625"/>
                  <c:y val="-5.0589667842857171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0.30999230218321761"/>
                  <c:y val="4.5788128806503715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4.495984429209398E-2"/>
                  <c:y val="4.1341900893773383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-7.452571988899831E-2"/>
                  <c:y val="0.13680616439787555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9"/>
              <c:layout>
                <c:manualLayout>
                  <c:x val="-0.14197035605346028"/>
                  <c:y val="5.3662657180834059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numFmt formatCode="0.0%" sourceLinked="0"/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Лист1!$A$2:$A$11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Образование</c:v>
                </c:pt>
                <c:pt idx="4">
                  <c:v>Культура, кинематография</c:v>
                </c:pt>
                <c:pt idx="5">
                  <c:v>Социальная политика</c:v>
                </c:pt>
                <c:pt idx="6">
                  <c:v>Физическая культура и спорт</c:v>
                </c:pt>
                <c:pt idx="7">
                  <c:v>Средства массовой информации</c:v>
                </c:pt>
                <c:pt idx="8">
                  <c:v>Межбюджетные трансферты</c:v>
                </c:pt>
                <c:pt idx="9">
                  <c:v>Прочие</c:v>
                </c:pt>
              </c:strCache>
            </c:strRef>
          </c:cat>
          <c:val>
            <c:numRef>
              <c:f>Лист1!$B$2:$B$11</c:f>
              <c:numCache>
                <c:formatCode>#,##0</c:formatCode>
                <c:ptCount val="10"/>
                <c:pt idx="0">
                  <c:v>32092</c:v>
                </c:pt>
                <c:pt idx="1">
                  <c:v>850</c:v>
                </c:pt>
                <c:pt idx="2">
                  <c:v>2035</c:v>
                </c:pt>
                <c:pt idx="3">
                  <c:v>259142</c:v>
                </c:pt>
                <c:pt idx="4">
                  <c:v>6365</c:v>
                </c:pt>
                <c:pt idx="5">
                  <c:v>8161</c:v>
                </c:pt>
                <c:pt idx="6">
                  <c:v>200</c:v>
                </c:pt>
                <c:pt idx="7">
                  <c:v>944</c:v>
                </c:pt>
                <c:pt idx="8">
                  <c:v>5699</c:v>
                </c:pt>
                <c:pt idx="9">
                  <c:v>56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1"/>
    <c:view3D>
      <c:rotX val="30"/>
      <c:rotY val="17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0104221347331573E-2"/>
          <c:y val="3.6425886835195383E-2"/>
          <c:w val="0.74517180664916893"/>
          <c:h val="0.727008214774007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1"/>
            <c:bubble3D val="0"/>
            <c:spPr>
              <a:solidFill>
                <a:srgbClr val="00B0F0"/>
              </a:solidFill>
            </c:spPr>
          </c:dPt>
          <c:dPt>
            <c:idx val="4"/>
            <c:bubble3D val="0"/>
            <c:spPr>
              <a:solidFill>
                <a:srgbClr val="7030A0"/>
              </a:solidFill>
            </c:spPr>
          </c:dPt>
          <c:dPt>
            <c:idx val="5"/>
            <c:bubble3D val="0"/>
            <c:spPr>
              <a:solidFill>
                <a:srgbClr val="FFC000"/>
              </a:solidFill>
            </c:spPr>
          </c:dPt>
          <c:dPt>
            <c:idx val="6"/>
            <c:bubble3D val="0"/>
            <c:spPr>
              <a:solidFill>
                <a:srgbClr val="00B050"/>
              </a:solidFill>
            </c:spPr>
          </c:dPt>
          <c:dLbls>
            <c:dLbl>
              <c:idx val="0"/>
              <c:layout>
                <c:manualLayout>
                  <c:x val="0.19394783464566928"/>
                  <c:y val="0.21398152676952295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Оплата труда и начисления на выплаты по оплате </a:t>
                    </a:r>
                    <a:r>
                      <a:rPr lang="ru-RU" dirty="0" smtClean="0"/>
                      <a:t>труда</a:t>
                    </a:r>
                  </a:p>
                  <a:p>
                    <a:r>
                      <a:rPr lang="ru-RU" dirty="0" smtClean="0"/>
                      <a:t>252 787</a:t>
                    </a:r>
                  </a:p>
                  <a:p>
                    <a:r>
                      <a:rPr lang="ru-RU" dirty="0" smtClean="0"/>
                      <a:t> </a:t>
                    </a:r>
                    <a:r>
                      <a:rPr lang="ru-RU" dirty="0"/>
                      <a:t>80,1%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3.4121609798775154E-2"/>
                  <c:y val="-0.2033056456549223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5.7040135608048992E-2"/>
                  <c:y val="-4.4395747881949804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0.13719925634295713"/>
                  <c:y val="9.981901468476663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6.7569991251093618E-3"/>
                  <c:y val="0.15869108502519921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0.14462139107611549"/>
                  <c:y val="9.6163375894557993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-0.30284492563429577"/>
                  <c:y val="-3.3115092645031379E-3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</c:dLbl>
            <c:numFmt formatCode="0.0%" sourceLinked="0"/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dLblPos val="bestFit"/>
            <c:showLegendKey val="0"/>
            <c:showVal val="1"/>
            <c:showCatName val="1"/>
            <c:showSerName val="0"/>
            <c:showPercent val="1"/>
            <c:showBubbleSize val="0"/>
            <c:showLeaderLines val="1"/>
          </c:dLbls>
          <c:cat>
            <c:strRef>
              <c:f>Лист1!$A$2:$A$9</c:f>
              <c:strCache>
                <c:ptCount val="8"/>
                <c:pt idx="0">
                  <c:v>Оплата труда и начисления на выплаты по оплате труда</c:v>
                </c:pt>
                <c:pt idx="1">
                  <c:v>Оплата работ, услуг</c:v>
                </c:pt>
                <c:pt idx="2">
                  <c:v>Обслуживание муниципального долга</c:v>
                </c:pt>
                <c:pt idx="3">
                  <c:v>Безвозмездные перечисления организациям</c:v>
                </c:pt>
                <c:pt idx="4">
                  <c:v>Безвозмездные перечисления бюджетам</c:v>
                </c:pt>
                <c:pt idx="5">
                  <c:v>Социальное обеспечение</c:v>
                </c:pt>
                <c:pt idx="6">
                  <c:v>Прочие расходы</c:v>
                </c:pt>
                <c:pt idx="7">
                  <c:v>Поступление нефинансовых активов</c:v>
                </c:pt>
              </c:strCache>
            </c:strRef>
          </c:cat>
          <c:val>
            <c:numRef>
              <c:f>Лист1!$B$2:$B$9</c:f>
              <c:numCache>
                <c:formatCode>#,##0</c:formatCode>
                <c:ptCount val="8"/>
                <c:pt idx="0">
                  <c:v>252787.3</c:v>
                </c:pt>
                <c:pt idx="1">
                  <c:v>35746</c:v>
                </c:pt>
                <c:pt idx="3">
                  <c:v>20</c:v>
                </c:pt>
                <c:pt idx="4">
                  <c:v>5699</c:v>
                </c:pt>
                <c:pt idx="5">
                  <c:v>4643</c:v>
                </c:pt>
                <c:pt idx="6">
                  <c:v>490</c:v>
                </c:pt>
                <c:pt idx="7">
                  <c:v>16158.3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0"/>
      <c:rotY val="340"/>
      <c:rAngAx val="0"/>
      <c:perspective val="2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7131029179687325E-3"/>
          <c:y val="0.12253211202464356"/>
          <c:w val="0.99728692878765679"/>
          <c:h val="0.8766249756352204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2"/>
            <c:bubble3D val="0"/>
            <c:spPr>
              <a:solidFill>
                <a:srgbClr val="00B0F0"/>
              </a:solidFill>
            </c:spPr>
          </c:dPt>
          <c:dPt>
            <c:idx val="3"/>
            <c:bubble3D val="0"/>
            <c:spPr>
              <a:solidFill>
                <a:srgbClr val="FFFF00"/>
              </a:solidFill>
            </c:spPr>
          </c:dPt>
          <c:dPt>
            <c:idx val="5"/>
            <c:bubble3D val="0"/>
            <c:spPr>
              <a:solidFill>
                <a:srgbClr val="00B050"/>
              </a:solidFill>
            </c:spPr>
          </c:dPt>
          <c:dPt>
            <c:idx val="6"/>
            <c:bubble3D val="0"/>
            <c:spPr>
              <a:solidFill>
                <a:srgbClr val="FF0000"/>
              </a:solidFill>
            </c:spPr>
          </c:dPt>
          <c:dPt>
            <c:idx val="7"/>
            <c:bubble3D val="0"/>
            <c:spPr>
              <a:solidFill>
                <a:srgbClr val="0070C0"/>
              </a:solidFill>
            </c:spPr>
          </c:dPt>
          <c:dPt>
            <c:idx val="8"/>
            <c:bubble3D val="0"/>
            <c:spPr>
              <a:solidFill>
                <a:srgbClr val="00FF00"/>
              </a:solidFill>
            </c:spPr>
          </c:dPt>
          <c:dLbls>
            <c:dLbl>
              <c:idx val="0"/>
              <c:layout>
                <c:manualLayout>
                  <c:x val="-0.13746268022990771"/>
                  <c:y val="-0.14160950481804385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dLbl>
              <c:idx val="1"/>
              <c:layout>
                <c:manualLayout>
                  <c:x val="1.7737324874568957E-3"/>
                  <c:y val="5.0082414121336363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"/>
                  <c:y val="4.882685054065488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dLbl>
              <c:idx val="3"/>
              <c:layout>
                <c:manualLayout>
                  <c:x val="0"/>
                  <c:y val="4.3215989870961445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dLbl>
              <c:idx val="4"/>
              <c:layout>
                <c:manualLayout>
                  <c:x val="-1.1185826943515619E-2"/>
                  <c:y val="3.1195640541248692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dLbl>
              <c:idx val="5"/>
              <c:layout>
                <c:manualLayout>
                  <c:x val="-1.9009441428828454E-2"/>
                  <c:y val="-2.436746348302446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dLbl>
              <c:idx val="6"/>
              <c:layout>
                <c:manualLayout>
                  <c:x val="-1.8378243125395106E-2"/>
                  <c:y val="-0.16894093641941574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dLbl>
              <c:idx val="7"/>
              <c:layout>
                <c:manualLayout>
                  <c:x val="0.15974958043009968"/>
                  <c:y val="-0.20129568626819475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dLbl>
              <c:idx val="8"/>
              <c:layout>
                <c:manualLayout>
                  <c:x val="0.30078110790049878"/>
                  <c:y val="-7.1622051861670449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dLbl>
              <c:idx val="9"/>
              <c:layout>
                <c:manualLayout>
                  <c:x val="0.25088316006829292"/>
                  <c:y val="-0.1556249696715091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dLbl>
              <c:idx val="10"/>
              <c:layout>
                <c:manualLayout>
                  <c:x val="0.27156233518963951"/>
                  <c:y val="-3.253720237925746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numFmt formatCode="0.0%" sourceLinked="0"/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eparator> </c:separator>
            <c:showLeaderLines val="1"/>
          </c:dLbls>
          <c:cat>
            <c:strRef>
              <c:f>Лист1!$A$2:$A$10</c:f>
              <c:strCache>
                <c:ptCount val="9"/>
                <c:pt idx="0">
                  <c:v>НДФЛ</c:v>
                </c:pt>
                <c:pt idx="1">
                  <c:v>Акцизы</c:v>
                </c:pt>
                <c:pt idx="2">
                  <c:v>Налоги на совокупный доход</c:v>
                </c:pt>
                <c:pt idx="3">
                  <c:v>Гос.пошлина</c:v>
                </c:pt>
                <c:pt idx="4">
                  <c:v>Доходы от использования имущества</c:v>
                </c:pt>
                <c:pt idx="5">
                  <c:v>Доходы от продажи имущества</c:v>
                </c:pt>
                <c:pt idx="6">
                  <c:v>Плата за негативное воздействие на окружающую среду</c:v>
                </c:pt>
                <c:pt idx="7">
                  <c:v>Штрафы</c:v>
                </c:pt>
                <c:pt idx="8">
                  <c:v>Доходы от оказания платных услуг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37033</c:v>
                </c:pt>
                <c:pt idx="1">
                  <c:v>2000</c:v>
                </c:pt>
                <c:pt idx="2">
                  <c:v>3138</c:v>
                </c:pt>
                <c:pt idx="3">
                  <c:v>310</c:v>
                </c:pt>
                <c:pt idx="4">
                  <c:v>2262</c:v>
                </c:pt>
                <c:pt idx="5">
                  <c:v>200</c:v>
                </c:pt>
                <c:pt idx="6">
                  <c:v>51</c:v>
                </c:pt>
                <c:pt idx="7">
                  <c:v>1095</c:v>
                </c:pt>
                <c:pt idx="8">
                  <c:v>4990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5686849907650522"/>
          <c:y val="2.7638098000303615E-2"/>
          <c:w val="0.74313150092349756"/>
          <c:h val="0.892585458719448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2014 год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dLbl>
              <c:idx val="0"/>
              <c:layout>
                <c:manualLayout>
                  <c:x val="-0.53858024691358064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7.3712221206313017E-2"/>
                  <c:y val="2.37035377996771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налоговые доходы</c:v>
                </c:pt>
                <c:pt idx="1">
                  <c:v>неналоговые доходы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39059</c:v>
                </c:pt>
                <c:pt idx="1">
                  <c:v>5408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2015 год</c:v>
                </c:pt>
              </c:strCache>
            </c:strRef>
          </c:tx>
          <c:spPr>
            <a:solidFill>
              <a:srgbClr val="FFFF99"/>
            </a:solidFill>
          </c:spPr>
          <c:invertIfNegative val="0"/>
          <c:dLbls>
            <c:dLbl>
              <c:idx val="0"/>
              <c:layout>
                <c:manualLayout>
                  <c:x val="-0.44753086419753085"/>
                  <c:y val="7.537663090991907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0406431229126541"/>
                  <c:y val="-4.740707559935422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налоговые доходы</c:v>
                </c:pt>
                <c:pt idx="1">
                  <c:v>неналоговые доходы</c:v>
                </c:pt>
              </c:strCache>
            </c:strRef>
          </c:cat>
          <c:val>
            <c:numRef>
              <c:f>Лист1!$C$2:$C$3</c:f>
              <c:numCache>
                <c:formatCode>#,##0</c:formatCode>
                <c:ptCount val="2"/>
                <c:pt idx="0">
                  <c:v>41734</c:v>
                </c:pt>
                <c:pt idx="1">
                  <c:v>8513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2016 год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dLbl>
              <c:idx val="0"/>
              <c:layout>
                <c:manualLayout>
                  <c:x val="-0.40432098765432289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0550964996197743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налоговые доходы</c:v>
                </c:pt>
                <c:pt idx="1">
                  <c:v>неналоговые доходы</c:v>
                </c:pt>
              </c:strCache>
            </c:strRef>
          </c:cat>
          <c:val>
            <c:numRef>
              <c:f>Лист1!$D$2:$D$3</c:f>
              <c:numCache>
                <c:formatCode>#,##0</c:formatCode>
                <c:ptCount val="2"/>
                <c:pt idx="0">
                  <c:v>42481</c:v>
                </c:pt>
                <c:pt idx="1">
                  <c:v>8598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1370240"/>
        <c:axId val="131787584"/>
      </c:barChart>
      <c:catAx>
        <c:axId val="191370240"/>
        <c:scaling>
          <c:orientation val="minMax"/>
        </c:scaling>
        <c:delete val="0"/>
        <c:axPos val="l"/>
        <c:majorTickMark val="out"/>
        <c:minorTickMark val="none"/>
        <c:tickLblPos val="nextTo"/>
        <c:crossAx val="131787584"/>
        <c:crosses val="autoZero"/>
        <c:auto val="1"/>
        <c:lblAlgn val="ctr"/>
        <c:lblOffset val="100"/>
        <c:noMultiLvlLbl val="0"/>
      </c:catAx>
      <c:valAx>
        <c:axId val="131787584"/>
        <c:scaling>
          <c:orientation val="minMax"/>
        </c:scaling>
        <c:delete val="1"/>
        <c:axPos val="b"/>
        <c:majorGridlines/>
        <c:numFmt formatCode="#,##0" sourceLinked="1"/>
        <c:majorTickMark val="out"/>
        <c:minorTickMark val="none"/>
        <c:tickLblPos val="nextTo"/>
        <c:crossAx val="19137024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4350697482259152"/>
          <c:y val="5.9020495519245292E-2"/>
          <c:w val="0.13737119665597355"/>
          <c:h val="0.25864828136335588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0"/>
      <c:rotY val="340"/>
      <c:rAngAx val="0"/>
      <c:perspective val="2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8.1097718630552526E-2"/>
          <c:w val="1"/>
          <c:h val="0.9144134856551876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безвозмездных поступлений в 2016 году</c:v>
                </c:pt>
              </c:strCache>
            </c:strRef>
          </c:tx>
          <c:explosion val="25"/>
          <c:dPt>
            <c:idx val="1"/>
            <c:bubble3D val="0"/>
            <c:spPr>
              <a:solidFill>
                <a:schemeClr val="accent2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-0.12746353802876467"/>
                  <c:y val="2.7031255403698572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dLbl>
              <c:idx val="1"/>
              <c:layout>
                <c:manualLayout>
                  <c:x val="5.1769419296641347E-2"/>
                  <c:y val="6.8905822078544454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3.4066790615436006E-3"/>
                  <c:y val="-0.2090090461000324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dLbl>
              <c:idx val="3"/>
              <c:layout>
                <c:manualLayout>
                  <c:x val="-8.5876180473209787E-2"/>
                  <c:y val="0.2136300831819614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dLbl>
              <c:idx val="4"/>
              <c:layout>
                <c:manualLayout>
                  <c:x val="5.8062303517871124E-2"/>
                  <c:y val="-3.9757552003135584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dLbl>
              <c:idx val="5"/>
              <c:layout>
                <c:manualLayout>
                  <c:x val="8.2441968286096567E-2"/>
                  <c:y val="-7.7626053360956349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dLbl>
              <c:idx val="6"/>
              <c:layout>
                <c:manualLayout>
                  <c:x val="0.25476014597413477"/>
                  <c:y val="-4.9641647302556061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dLbl>
              <c:idx val="7"/>
              <c:layout>
                <c:manualLayout>
                  <c:x val="1.4596082847430875E-2"/>
                  <c:y val="-0.15442779053165051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dLbl>
              <c:idx val="8"/>
              <c:layout>
                <c:manualLayout>
                  <c:x val="9.3195957844302846E-2"/>
                  <c:y val="-0.15565344712773074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dLbl>
              <c:idx val="9"/>
              <c:layout>
                <c:manualLayout>
                  <c:x val="0.25088316006829292"/>
                  <c:y val="-0.1556249696715091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dLbl>
              <c:idx val="10"/>
              <c:layout>
                <c:manualLayout>
                  <c:x val="0.27156233518963963"/>
                  <c:y val="-3.2537202379257481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numFmt formatCode="0.0%" sourceLinked="0"/>
            <c:txPr>
              <a:bodyPr/>
              <a:lstStyle/>
              <a:p>
                <a:pPr>
                  <a:defRPr sz="16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eparator> </c:separator>
            <c:showLeaderLines val="1"/>
          </c:dLbls>
          <c:cat>
            <c:strRef>
              <c:f>Лист1!$A$2:$A$4</c:f>
              <c:strCache>
                <c:ptCount val="3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35061</c:v>
                </c:pt>
                <c:pt idx="1">
                  <c:v>10269</c:v>
                </c:pt>
                <c:pt idx="2">
                  <c:v>218417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2.7176399825022061E-2"/>
          <c:y val="4.4858665394098524E-2"/>
          <c:w val="0.9458231627296585"/>
          <c:h val="0.77977093772369699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'Слайд 3'!$A$6</c:f>
              <c:strCache>
                <c:ptCount val="1"/>
                <c:pt idx="0">
                  <c:v>Целевые средства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dLbl>
              <c:idx val="0"/>
              <c:layout>
                <c:manualLayout>
                  <c:x val="1.4910870516185483E-2"/>
                  <c:y val="2.13357637026135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7112204724409448E-2"/>
                  <c:y val="1.61012568539782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3757874015748036E-2"/>
                  <c:y val="1.84016433971607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514676290463692E-2"/>
                  <c:y val="6.900616273935269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1792432195975503E-2"/>
                  <c:y val="9.200821698580356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'Слайд 3'!$B$5:$D$5</c:f>
              <c:strCache>
                <c:ptCount val="3"/>
                <c:pt idx="0">
                  <c:v>Факт 2014 г.</c:v>
                </c:pt>
                <c:pt idx="1">
                  <c:v>Оценка 2015 г.</c:v>
                </c:pt>
                <c:pt idx="2">
                  <c:v>План на  2016</c:v>
                </c:pt>
              </c:strCache>
            </c:strRef>
          </c:cat>
          <c:val>
            <c:numRef>
              <c:f>'Слайд 3'!$B$6:$D$6</c:f>
              <c:numCache>
                <c:formatCode>#,##0</c:formatCode>
                <c:ptCount val="3"/>
                <c:pt idx="0">
                  <c:v>339515</c:v>
                </c:pt>
                <c:pt idx="1">
                  <c:v>237742</c:v>
                </c:pt>
                <c:pt idx="2">
                  <c:v>219704</c:v>
                </c:pt>
              </c:numCache>
            </c:numRef>
          </c:val>
        </c:ser>
        <c:ser>
          <c:idx val="1"/>
          <c:order val="1"/>
          <c:tx>
            <c:strRef>
              <c:f>'Слайд 3'!$A$7</c:f>
              <c:strCache>
                <c:ptCount val="1"/>
                <c:pt idx="0">
                  <c:v>Финансовая помощь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dLbl>
              <c:idx val="0"/>
              <c:layout>
                <c:manualLayout>
                  <c:x val="1.5723270440251652E-2"/>
                  <c:y val="1.17370892018780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757861635220222E-2"/>
                  <c:y val="2.93427230046954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8736876640419946E-2"/>
                  <c:y val="6.26652027459019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3757861635220222E-2"/>
                  <c:y val="-2.934272300469485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1792452830188737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</c:spPr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'Слайд 3'!$B$5:$D$5</c:f>
              <c:strCache>
                <c:ptCount val="3"/>
                <c:pt idx="0">
                  <c:v>Факт 2014 г.</c:v>
                </c:pt>
                <c:pt idx="1">
                  <c:v>Оценка 2015 г.</c:v>
                </c:pt>
                <c:pt idx="2">
                  <c:v>План на  2016</c:v>
                </c:pt>
              </c:strCache>
            </c:strRef>
          </c:cat>
          <c:val>
            <c:numRef>
              <c:f>'Слайд 3'!$B$7:$D$7</c:f>
              <c:numCache>
                <c:formatCode>#,##0</c:formatCode>
                <c:ptCount val="3"/>
                <c:pt idx="0">
                  <c:v>69486</c:v>
                </c:pt>
                <c:pt idx="1">
                  <c:v>58854</c:v>
                </c:pt>
                <c:pt idx="2">
                  <c:v>44761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97768704"/>
        <c:axId val="169808960"/>
        <c:axId val="0"/>
      </c:bar3DChart>
      <c:catAx>
        <c:axId val="19776870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69808960"/>
        <c:crosses val="autoZero"/>
        <c:auto val="1"/>
        <c:lblAlgn val="ctr"/>
        <c:lblOffset val="100"/>
        <c:noMultiLvlLbl val="0"/>
      </c:catAx>
      <c:valAx>
        <c:axId val="169808960"/>
        <c:scaling>
          <c:orientation val="minMax"/>
        </c:scaling>
        <c:delete val="1"/>
        <c:axPos val="l"/>
        <c:numFmt formatCode="#,##0" sourceLinked="1"/>
        <c:majorTickMark val="out"/>
        <c:minorTickMark val="none"/>
        <c:tickLblPos val="nextTo"/>
        <c:crossAx val="197768704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/>
      <c:overlay val="0"/>
      <c:txPr>
        <a:bodyPr/>
        <a:lstStyle/>
        <a:p>
          <a:pPr>
            <a:defRPr sz="1600" b="1" i="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tx2">
        <a:lumMod val="20000"/>
        <a:lumOff val="80000"/>
      </a:schemeClr>
    </a:solidFill>
  </c:sp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0745099203536772E-2"/>
          <c:y val="0.1740457657482502"/>
          <c:w val="0.90938506832574162"/>
          <c:h val="0.81178930040637109"/>
        </c:manualLayout>
      </c:layout>
      <c:ofPieChart>
        <c:ofPieType val="pie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1"/>
              <c:delete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47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53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20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За счет целевых средств</c:v>
                </c:pt>
                <c:pt idx="2">
                  <c:v>Финансовая помощь</c:v>
                </c:pt>
                <c:pt idx="3">
                  <c:v>Собственные доходы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#,##0">
                  <c:v>219704</c:v>
                </c:pt>
                <c:pt idx="1">
                  <c:v>0</c:v>
                </c:pt>
                <c:pt idx="2" formatCode="#,##0">
                  <c:v>44761</c:v>
                </c:pt>
                <c:pt idx="3" formatCode="#,##0">
                  <c:v>51079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plitType val="pos"/>
        <c:splitPos val="2"/>
        <c:secondPieSize val="75"/>
        <c:serLines/>
      </c:ofPieChart>
    </c:plotArea>
    <c:legend>
      <c:legendPos val="t"/>
      <c:legendEntry>
        <c:idx val="1"/>
        <c:delete val="1"/>
      </c:legendEntry>
      <c:layout>
        <c:manualLayout>
          <c:xMode val="edge"/>
          <c:yMode val="edge"/>
          <c:x val="4.9999952112600513E-2"/>
          <c:y val="1.5117367911501896E-2"/>
          <c:w val="0.89999997605630022"/>
          <c:h val="0.12886603869411337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0745099203536772E-2"/>
          <c:y val="0.1740457657482502"/>
          <c:w val="0.64331070494083031"/>
          <c:h val="0.57436905158686069"/>
        </c:manualLayout>
      </c:layout>
      <c:ofPieChart>
        <c:ofPieType val="pie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1"/>
              <c:delete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73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27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200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Запланировано в бюджете</c:v>
                </c:pt>
                <c:pt idx="2">
                  <c:v>Первоочередные расходы</c:v>
                </c:pt>
                <c:pt idx="3">
                  <c:v>Прочие расходы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#,##0">
                  <c:v>95840</c:v>
                </c:pt>
                <c:pt idx="1">
                  <c:v>0</c:v>
                </c:pt>
                <c:pt idx="2" formatCode="#,##0">
                  <c:v>34364</c:v>
                </c:pt>
                <c:pt idx="3" formatCode="#,##0">
                  <c:v>12954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plitType val="pos"/>
        <c:splitPos val="2"/>
        <c:secondPieSize val="75"/>
        <c:serLines/>
      </c:ofPieChart>
    </c:plotArea>
    <c:legend>
      <c:legendPos val="t"/>
      <c:legendEntry>
        <c:idx val="1"/>
        <c:delete val="1"/>
      </c:legendEntry>
      <c:layout>
        <c:manualLayout>
          <c:xMode val="edge"/>
          <c:yMode val="edge"/>
          <c:x val="4.9999952112600513E-2"/>
          <c:y val="1.5117367911501896E-2"/>
          <c:w val="0.89999997605630022"/>
          <c:h val="0.12886603869411337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2.7176399825022061E-2"/>
          <c:y val="4.4858665394098524E-2"/>
          <c:w val="0.9458231627296585"/>
          <c:h val="0.77977093772369699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'Слайд 3'!$A$6</c:f>
              <c:strCache>
                <c:ptCount val="1"/>
                <c:pt idx="0">
                  <c:v>за счет целевых средств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dLbl>
              <c:idx val="0"/>
              <c:layout>
                <c:manualLayout>
                  <c:x val="1.4910870516185483E-2"/>
                  <c:y val="2.13357637026135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7112204724409448E-2"/>
                  <c:y val="1.610125685397825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3757874015748036E-2"/>
                  <c:y val="1.840164339716071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514676290463692E-2"/>
                  <c:y val="6.900616273935269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1792432195975503E-2"/>
                  <c:y val="9.200821698580356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'Слайд 3'!$B$5:$D$5</c:f>
              <c:strCache>
                <c:ptCount val="3"/>
                <c:pt idx="0">
                  <c:v>Факт 2014</c:v>
                </c:pt>
                <c:pt idx="1">
                  <c:v>Оценка 2015</c:v>
                </c:pt>
                <c:pt idx="2">
                  <c:v>План 2016</c:v>
                </c:pt>
              </c:strCache>
            </c:strRef>
          </c:cat>
          <c:val>
            <c:numRef>
              <c:f>'Слайд 3'!$B$6:$D$6</c:f>
              <c:numCache>
                <c:formatCode>#,##0</c:formatCode>
                <c:ptCount val="3"/>
                <c:pt idx="0">
                  <c:v>339515</c:v>
                </c:pt>
                <c:pt idx="1">
                  <c:v>237742</c:v>
                </c:pt>
                <c:pt idx="2">
                  <c:v>219704</c:v>
                </c:pt>
              </c:numCache>
            </c:numRef>
          </c:val>
        </c:ser>
        <c:ser>
          <c:idx val="1"/>
          <c:order val="1"/>
          <c:tx>
            <c:strRef>
              <c:f>'Слайд 3'!$A$7</c:f>
              <c:strCache>
                <c:ptCount val="1"/>
                <c:pt idx="0">
                  <c:v>за счет собственных средств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dLbl>
              <c:idx val="0"/>
              <c:layout>
                <c:manualLayout>
                  <c:x val="1.5723270440251652E-2"/>
                  <c:y val="1.17370892018780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3757861635220222E-2"/>
                  <c:y val="2.93427230046954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8736876640419946E-2"/>
                  <c:y val="6.26652027459019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3757861635220222E-2"/>
                  <c:y val="-2.934272300469485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1792452830188737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</c:spPr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'Слайд 3'!$B$5:$D$5</c:f>
              <c:strCache>
                <c:ptCount val="3"/>
                <c:pt idx="0">
                  <c:v>Факт 2014</c:v>
                </c:pt>
                <c:pt idx="1">
                  <c:v>Оценка 2015</c:v>
                </c:pt>
                <c:pt idx="2">
                  <c:v>План 2016</c:v>
                </c:pt>
              </c:strCache>
            </c:strRef>
          </c:cat>
          <c:val>
            <c:numRef>
              <c:f>'Слайд 3'!$B$7:$D$7</c:f>
              <c:numCache>
                <c:formatCode>#,##0</c:formatCode>
                <c:ptCount val="3"/>
                <c:pt idx="0">
                  <c:v>113033</c:v>
                </c:pt>
                <c:pt idx="1">
                  <c:v>115825</c:v>
                </c:pt>
                <c:pt idx="2">
                  <c:v>95840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4064384"/>
        <c:axId val="183633600"/>
        <c:axId val="0"/>
      </c:bar3DChart>
      <c:catAx>
        <c:axId val="3406438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83633600"/>
        <c:crosses val="autoZero"/>
        <c:auto val="1"/>
        <c:lblAlgn val="ctr"/>
        <c:lblOffset val="100"/>
        <c:noMultiLvlLbl val="0"/>
      </c:catAx>
      <c:valAx>
        <c:axId val="183633600"/>
        <c:scaling>
          <c:orientation val="minMax"/>
        </c:scaling>
        <c:delete val="1"/>
        <c:axPos val="l"/>
        <c:numFmt formatCode="#,##0" sourceLinked="1"/>
        <c:majorTickMark val="out"/>
        <c:minorTickMark val="none"/>
        <c:tickLblPos val="nextTo"/>
        <c:crossAx val="34064384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layout/>
      <c:overlay val="0"/>
      <c:txPr>
        <a:bodyPr/>
        <a:lstStyle/>
        <a:p>
          <a:pPr>
            <a:defRPr sz="1600" b="1" i="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tx2">
        <a:lumMod val="20000"/>
        <a:lumOff val="80000"/>
      </a:schemeClr>
    </a:solidFill>
  </c:spPr>
  <c:externalData r:id="rId1">
    <c:autoUpdate val="0"/>
  </c:externalData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70"/>
      <c:rotY val="340"/>
      <c:rAngAx val="0"/>
      <c:perspective val="2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7131029179687325E-3"/>
          <c:y val="0.12253211202464356"/>
          <c:w val="0.99728692878765679"/>
          <c:h val="0.8766249756352204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5"/>
          <c:dPt>
            <c:idx val="1"/>
            <c:bubble3D val="0"/>
            <c:spPr>
              <a:solidFill>
                <a:srgbClr val="0070C0"/>
              </a:solidFill>
            </c:spPr>
          </c:dPt>
          <c:dPt>
            <c:idx val="2"/>
            <c:bubble3D val="0"/>
            <c:spPr>
              <a:solidFill>
                <a:srgbClr val="FFFF00"/>
              </a:solidFill>
            </c:spPr>
          </c:dPt>
          <c:dPt>
            <c:idx val="3"/>
            <c:bubble3D val="0"/>
            <c:spPr>
              <a:solidFill>
                <a:srgbClr val="FFFF00"/>
              </a:solidFill>
            </c:spPr>
          </c:dPt>
          <c:dPt>
            <c:idx val="5"/>
            <c:bubble3D val="0"/>
            <c:spPr>
              <a:solidFill>
                <a:srgbClr val="00B050"/>
              </a:solidFill>
            </c:spPr>
          </c:dPt>
          <c:dPt>
            <c:idx val="6"/>
            <c:bubble3D val="0"/>
            <c:spPr>
              <a:solidFill>
                <a:srgbClr val="FF0000"/>
              </a:solidFill>
            </c:spPr>
          </c:dPt>
          <c:dPt>
            <c:idx val="7"/>
            <c:bubble3D val="0"/>
            <c:spPr>
              <a:solidFill>
                <a:srgbClr val="0070C0"/>
              </a:solidFill>
            </c:spPr>
          </c:dPt>
          <c:dPt>
            <c:idx val="8"/>
            <c:bubble3D val="0"/>
            <c:spPr>
              <a:solidFill>
                <a:srgbClr val="00FF00"/>
              </a:solidFill>
            </c:spPr>
          </c:dPt>
          <c:dLbls>
            <c:dLbl>
              <c:idx val="0"/>
              <c:layout>
                <c:manualLayout>
                  <c:x val="-0.19724891678702366"/>
                  <c:y val="-0.22283434994700477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dLbl>
              <c:idx val="1"/>
              <c:layout>
                <c:manualLayout>
                  <c:x val="-1.8536856641087104E-2"/>
                  <c:y val="2.8778788601610945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0.12998743625370063"/>
                  <c:y val="-2.3014442401325576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dLbl>
              <c:idx val="3"/>
              <c:layout>
                <c:manualLayout>
                  <c:x val="0"/>
                  <c:y val="4.3215989870961445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dLbl>
              <c:idx val="4"/>
              <c:layout>
                <c:manualLayout>
                  <c:x val="-1.1185826943515619E-2"/>
                  <c:y val="3.1195640541248692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dLbl>
              <c:idx val="5"/>
              <c:layout>
                <c:manualLayout>
                  <c:x val="-1.9009441428828454E-2"/>
                  <c:y val="-2.436746348302446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dLbl>
              <c:idx val="6"/>
              <c:layout>
                <c:manualLayout>
                  <c:x val="-1.8378243125395106E-2"/>
                  <c:y val="-0.16894093641941574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dLbl>
              <c:idx val="7"/>
              <c:layout>
                <c:manualLayout>
                  <c:x val="0.15974958043009968"/>
                  <c:y val="-0.20129568626819475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dLbl>
              <c:idx val="8"/>
              <c:layout>
                <c:manualLayout>
                  <c:x val="0.30078110790049878"/>
                  <c:y val="-7.1622051861670449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dLbl>
              <c:idx val="9"/>
              <c:layout>
                <c:manualLayout>
                  <c:x val="0.25088316006829292"/>
                  <c:y val="-0.1556249696715091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dLbl>
              <c:idx val="10"/>
              <c:layout>
                <c:manualLayout>
                  <c:x val="0.27156233518963951"/>
                  <c:y val="-3.253720237925746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separator> </c:separator>
            </c:dLbl>
            <c:numFmt formatCode="0.0%" sourceLinked="0"/>
            <c:txPr>
              <a:bodyPr/>
              <a:lstStyle/>
              <a:p>
                <a:pPr>
                  <a:defRPr sz="1600" b="1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eparator> </c:separator>
            <c:showLeaderLines val="1"/>
          </c:dLbls>
          <c:cat>
            <c:strRef>
              <c:f>Лист1!$A$2:$A$4</c:f>
              <c:strCache>
                <c:ptCount val="3"/>
                <c:pt idx="0">
                  <c:v>Программные расходы</c:v>
                </c:pt>
                <c:pt idx="1">
                  <c:v>Обеспечение деятельности органов местного самоуправления</c:v>
                </c:pt>
                <c:pt idx="2">
                  <c:v>Прочие непрограммные расходы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285199</c:v>
                </c:pt>
                <c:pt idx="1">
                  <c:v>27677</c:v>
                </c:pt>
                <c:pt idx="2">
                  <c:v>2668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0.45303</cdr:x>
      <cdr:y>0.18369</cdr:y>
    </cdr:from>
    <cdr:to>
      <cdr:x>0.56513</cdr:x>
      <cdr:y>0.23778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4142522" y="1014202"/>
          <a:ext cx="1025055" cy="298652"/>
        </a:xfrm>
        <a:prstGeom xmlns:a="http://schemas.openxmlformats.org/drawingml/2006/main" prst="rect">
          <a:avLst/>
        </a:prstGeom>
        <a:solidFill xmlns:a="http://schemas.openxmlformats.org/drawingml/2006/main">
          <a:srgbClr val="FF0000"/>
        </a:solidFill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346 861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0.31348</cdr:x>
      <cdr:y>0.73669</cdr:y>
    </cdr:from>
    <cdr:to>
      <cdr:x>0.43651</cdr:x>
      <cdr:y>0.83469</cdr:y>
    </cdr:to>
    <cdr:sp macro="" textlink="">
      <cdr:nvSpPr>
        <cdr:cNvPr id="11" name="Стрелка вправо 10"/>
        <cdr:cNvSpPr/>
      </cdr:nvSpPr>
      <cdr:spPr>
        <a:xfrm xmlns:a="http://schemas.openxmlformats.org/drawingml/2006/main">
          <a:off x="2866499" y="4067442"/>
          <a:ext cx="1124986" cy="541070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+ 5 797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0.57516</cdr:x>
      <cdr:y>0.73669</cdr:y>
    </cdr:from>
    <cdr:to>
      <cdr:x>0.70558</cdr:x>
      <cdr:y>0.83529</cdr:y>
    </cdr:to>
    <cdr:sp macro="" textlink="">
      <cdr:nvSpPr>
        <cdr:cNvPr id="17" name="Стрелка вправо 16"/>
        <cdr:cNvSpPr/>
      </cdr:nvSpPr>
      <cdr:spPr>
        <a:xfrm xmlns:a="http://schemas.openxmlformats.org/drawingml/2006/main">
          <a:off x="5259293" y="4067442"/>
          <a:ext cx="1192546" cy="544386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en-US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+ </a:t>
          </a:r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815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0.20378</cdr:x>
      <cdr:y>0.71939</cdr:y>
    </cdr:from>
    <cdr:to>
      <cdr:x>0.29262</cdr:x>
      <cdr:y>0.75365</cdr:y>
    </cdr:to>
    <cdr:sp macro="" textlink="">
      <cdr:nvSpPr>
        <cdr:cNvPr id="23" name="TextBox 6"/>
        <cdr:cNvSpPr txBox="1"/>
      </cdr:nvSpPr>
      <cdr:spPr>
        <a:xfrm xmlns:a="http://schemas.openxmlformats.org/drawingml/2006/main">
          <a:off x="1863341" y="3971908"/>
          <a:ext cx="812353" cy="18915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Verdan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Verdan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Verdan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Verdan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Verdan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Verdan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Verdan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Verdan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Verdana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10%</a:t>
          </a:r>
          <a:endParaRPr lang="ru-RU" sz="14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0.73195</cdr:x>
      <cdr:y>0.70894</cdr:y>
    </cdr:from>
    <cdr:to>
      <cdr:x>0.82079</cdr:x>
      <cdr:y>0.7432</cdr:y>
    </cdr:to>
    <cdr:sp macro="" textlink="">
      <cdr:nvSpPr>
        <cdr:cNvPr id="26" name="TextBox 6"/>
        <cdr:cNvSpPr txBox="1"/>
      </cdr:nvSpPr>
      <cdr:spPr>
        <a:xfrm xmlns:a="http://schemas.openxmlformats.org/drawingml/2006/main">
          <a:off x="6692977" y="3914230"/>
          <a:ext cx="812353" cy="18915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Verdan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Verdan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Verdan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Verdan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Verdan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Verdan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Verdan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Verdan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Verdana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16%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0.30105</cdr:x>
      <cdr:y>0.07127</cdr:y>
    </cdr:from>
    <cdr:to>
      <cdr:x>0.44488</cdr:x>
      <cdr:y>0.1866</cdr:y>
    </cdr:to>
    <cdr:sp macro="" textlink="">
      <cdr:nvSpPr>
        <cdr:cNvPr id="27" name="Стрелка вправо 26"/>
        <cdr:cNvSpPr/>
      </cdr:nvSpPr>
      <cdr:spPr>
        <a:xfrm xmlns:a="http://schemas.openxmlformats.org/drawingml/2006/main">
          <a:off x="2752768" y="393479"/>
          <a:ext cx="1315176" cy="636758"/>
        </a:xfrm>
        <a:prstGeom xmlns:a="http://schemas.openxmlformats.org/drawingml/2006/main" prst="rightArrow">
          <a:avLst/>
        </a:prstGeom>
        <a:gradFill xmlns:a="http://schemas.openxmlformats.org/drawingml/2006/main" rotWithShape="1">
          <a:gsLst>
            <a:gs pos="0">
              <a:srgbClr val="6BB1C9">
                <a:shade val="60000"/>
              </a:srgbClr>
            </a:gs>
            <a:gs pos="33000">
              <a:srgbClr val="6BB1C9">
                <a:tint val="86500"/>
              </a:srgbClr>
            </a:gs>
            <a:gs pos="46750">
              <a:srgbClr val="6BB1C9">
                <a:tint val="71000"/>
                <a:satMod val="112000"/>
              </a:srgbClr>
            </a:gs>
            <a:gs pos="53000">
              <a:srgbClr val="6BB1C9">
                <a:tint val="71000"/>
                <a:satMod val="112000"/>
              </a:srgbClr>
            </a:gs>
            <a:gs pos="68000">
              <a:srgbClr val="6BB1C9">
                <a:tint val="86000"/>
              </a:srgbClr>
            </a:gs>
            <a:gs pos="100000">
              <a:srgbClr val="6BB1C9">
                <a:shade val="60000"/>
              </a:srgbClr>
            </a:gs>
          </a:gsLst>
          <a:lin ang="8350000" scaled="1"/>
        </a:gradFill>
        <a:ln xmlns:a="http://schemas.openxmlformats.org/drawingml/2006/main">
          <a:noFill/>
        </a:ln>
        <a:effectLst xmlns:a="http://schemas.openxmlformats.org/drawingml/2006/main">
          <a:outerShdw blurRad="190500" dist="228600" dir="2700000" sy="90000" rotWithShape="0">
            <a:srgbClr val="000000">
              <a:alpha val="25500"/>
            </a:srgbClr>
          </a:outerShdw>
        </a:effectLst>
        <a:scene3d xmlns:a="http://schemas.openxmlformats.org/drawingml/2006/main">
          <a:camera prst="orthographicFront" fov="0">
            <a:rot lat="0" lon="0" rev="0"/>
          </a:camera>
          <a:lightRig rig="soft" dir="tl">
            <a:rot lat="0" lon="0" rev="20100000"/>
          </a:lightRig>
        </a:scene3d>
        <a:sp3d xmlns:a="http://schemas.openxmlformats.org/drawingml/2006/main">
          <a:bevelT w="50800" h="50800"/>
        </a:sp3d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Book Antiqua"/>
            </a:defRPr>
          </a:lvl1pPr>
          <a:lvl2pPr marL="457200" indent="0">
            <a:defRPr sz="1100">
              <a:solidFill>
                <a:sysClr val="window" lastClr="FFFFFF"/>
              </a:solidFill>
              <a:latin typeface="Book Antiqua"/>
            </a:defRPr>
          </a:lvl2pPr>
          <a:lvl3pPr marL="914400" indent="0">
            <a:defRPr sz="1100">
              <a:solidFill>
                <a:sysClr val="window" lastClr="FFFFFF"/>
              </a:solidFill>
              <a:latin typeface="Book Antiqua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Book Antiqua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Book Antiqua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Book Antiqua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Book Antiqua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Book Antiqua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Book Antiqua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- 106 607</a:t>
          </a:r>
          <a:endParaRPr lang="ru-RU" sz="1400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0.18801</cdr:x>
      <cdr:y>0.06827</cdr:y>
    </cdr:from>
    <cdr:to>
      <cdr:x>0.27685</cdr:x>
      <cdr:y>0.12031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1719199" y="376926"/>
          <a:ext cx="812352" cy="287319"/>
        </a:xfrm>
        <a:prstGeom xmlns:a="http://schemas.openxmlformats.org/drawingml/2006/main" prst="rect">
          <a:avLst/>
        </a:prstGeom>
        <a:solidFill xmlns:a="http://schemas.openxmlformats.org/drawingml/2006/main">
          <a:srgbClr val="FF0000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400" b="1" dirty="0" smtClean="0">
              <a:latin typeface="Times New Roman" pitchFamily="18" charset="0"/>
              <a:ea typeface="+mn-ea"/>
              <a:cs typeface="Times New Roman" pitchFamily="18" charset="0"/>
            </a:rPr>
            <a:t>453 468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0.71142</cdr:x>
      <cdr:y>0.25877</cdr:y>
    </cdr:from>
    <cdr:to>
      <cdr:x>0.81984</cdr:x>
      <cdr:y>0.31301</cdr:y>
    </cdr:to>
    <cdr:sp macro="" textlink="">
      <cdr:nvSpPr>
        <cdr:cNvPr id="9" name="TextBox 1"/>
        <cdr:cNvSpPr txBox="1"/>
      </cdr:nvSpPr>
      <cdr:spPr>
        <a:xfrm xmlns:a="http://schemas.openxmlformats.org/drawingml/2006/main">
          <a:off x="6505195" y="1428722"/>
          <a:ext cx="991394" cy="299470"/>
        </a:xfrm>
        <a:prstGeom xmlns:a="http://schemas.openxmlformats.org/drawingml/2006/main" prst="rect">
          <a:avLst/>
        </a:prstGeom>
        <a:solidFill xmlns:a="http://schemas.openxmlformats.org/drawingml/2006/main">
          <a:srgbClr val="FF0000"/>
        </a:solidFill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315 544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0.28886</cdr:x>
      <cdr:y>0.37019</cdr:y>
    </cdr:from>
    <cdr:to>
      <cdr:x>0.44688</cdr:x>
      <cdr:y>0.46702</cdr:y>
    </cdr:to>
    <cdr:sp macro="" textlink="">
      <cdr:nvSpPr>
        <cdr:cNvPr id="20" name="Стрелка вправо 9"/>
        <cdr:cNvSpPr/>
      </cdr:nvSpPr>
      <cdr:spPr>
        <a:xfrm xmlns:a="http://schemas.openxmlformats.org/drawingml/2006/main">
          <a:off x="2641378" y="2043925"/>
          <a:ext cx="1444935" cy="534623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pPr algn="ctr"/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+ 112 404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0.56214</cdr:x>
      <cdr:y>0.41568</cdr:y>
    </cdr:from>
    <cdr:to>
      <cdr:x>0.70758</cdr:x>
      <cdr:y>0.51252</cdr:y>
    </cdr:to>
    <cdr:sp macro="" textlink="">
      <cdr:nvSpPr>
        <cdr:cNvPr id="22" name="Стрелка вправо 12"/>
        <cdr:cNvSpPr/>
      </cdr:nvSpPr>
      <cdr:spPr>
        <a:xfrm xmlns:a="http://schemas.openxmlformats.org/drawingml/2006/main">
          <a:off x="5140165" y="2295065"/>
          <a:ext cx="1329904" cy="534678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- 32 132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0.25592</cdr:x>
      <cdr:y>0.16549</cdr:y>
    </cdr:from>
    <cdr:to>
      <cdr:x>0.47959</cdr:x>
      <cdr:y>0.31301</cdr:y>
    </cdr:to>
    <cdr:cxnSp macro="">
      <cdr:nvCxnSpPr>
        <cdr:cNvPr id="38" name="Прямая со стрелкой 29"/>
        <cdr:cNvCxnSpPr/>
      </cdr:nvCxnSpPr>
      <cdr:spPr>
        <a:xfrm xmlns:a="http://schemas.openxmlformats.org/drawingml/2006/main">
          <a:off x="2340164" y="913719"/>
          <a:ext cx="2045212" cy="814473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2">
          <a:schemeClr val="accent4"/>
        </a:lnRef>
        <a:fillRef xmlns:a="http://schemas.openxmlformats.org/drawingml/2006/main" idx="0">
          <a:schemeClr val="accent4"/>
        </a:fillRef>
        <a:effectRef xmlns:a="http://schemas.openxmlformats.org/drawingml/2006/main" idx="1">
          <a:schemeClr val="accent4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0.3122</cdr:x>
      <cdr:y>0.02608</cdr:y>
    </cdr:from>
    <cdr:to>
      <cdr:x>0.40772</cdr:x>
      <cdr:y>0.06963</cdr:y>
    </cdr:to>
    <cdr:sp macro="" textlink="">
      <cdr:nvSpPr>
        <cdr:cNvPr id="40" name="TextBox 6"/>
        <cdr:cNvSpPr txBox="1"/>
      </cdr:nvSpPr>
      <cdr:spPr>
        <a:xfrm xmlns:a="http://schemas.openxmlformats.org/drawingml/2006/main">
          <a:off x="2854734" y="144016"/>
          <a:ext cx="873435" cy="24045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-23,5</a:t>
          </a:r>
          <a:r>
            <a:rPr lang="en-US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0.52098</cdr:x>
      <cdr:y>0.3055</cdr:y>
    </cdr:from>
    <cdr:to>
      <cdr:x>0.76775</cdr:x>
      <cdr:y>0.35017</cdr:y>
    </cdr:to>
    <cdr:cxnSp macro="">
      <cdr:nvCxnSpPr>
        <cdr:cNvPr id="43" name="Прямая со стрелкой 35"/>
        <cdr:cNvCxnSpPr/>
      </cdr:nvCxnSpPr>
      <cdr:spPr>
        <a:xfrm xmlns:a="http://schemas.openxmlformats.org/drawingml/2006/main">
          <a:off x="4763863" y="1686735"/>
          <a:ext cx="2256409" cy="246613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2">
          <a:schemeClr val="accent4"/>
        </a:lnRef>
        <a:fillRef xmlns:a="http://schemas.openxmlformats.org/drawingml/2006/main" idx="0">
          <a:schemeClr val="accent4"/>
        </a:fillRef>
        <a:effectRef xmlns:a="http://schemas.openxmlformats.org/drawingml/2006/main" idx="1">
          <a:schemeClr val="accent4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0.32929</cdr:x>
      <cdr:y>0.70243</cdr:y>
    </cdr:from>
    <cdr:to>
      <cdr:x>0.41813</cdr:x>
      <cdr:y>0.73669</cdr:y>
    </cdr:to>
    <cdr:sp macro="" textlink="">
      <cdr:nvSpPr>
        <cdr:cNvPr id="49" name="TextBox 6"/>
        <cdr:cNvSpPr txBox="1"/>
      </cdr:nvSpPr>
      <cdr:spPr>
        <a:xfrm xmlns:a="http://schemas.openxmlformats.org/drawingml/2006/main">
          <a:off x="3010990" y="3878284"/>
          <a:ext cx="812353" cy="18915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Verdan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Verdan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Verdan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Verdan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Verdan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Verdan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Verdan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Verdan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Verdana"/>
            </a:defRPr>
          </a:lvl9pPr>
        </a:lstStyle>
        <a:p xmlns:a="http://schemas.openxmlformats.org/drawingml/2006/main">
          <a:r>
            <a:rPr lang="en-US" sz="1400" b="1" dirty="0" smtClean="0">
              <a:latin typeface="Times New Roman" pitchFamily="18" charset="0"/>
              <a:cs typeface="Times New Roman" pitchFamily="18" charset="0"/>
            </a:rPr>
            <a:t>+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13</a:t>
          </a:r>
          <a:r>
            <a:rPr lang="en-US" sz="1400" b="1" dirty="0" smtClean="0"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0.60011</cdr:x>
      <cdr:y>0.70243</cdr:y>
    </cdr:from>
    <cdr:to>
      <cdr:x>0.68895</cdr:x>
      <cdr:y>0.73669</cdr:y>
    </cdr:to>
    <cdr:sp macro="" textlink="">
      <cdr:nvSpPr>
        <cdr:cNvPr id="51" name="TextBox 6"/>
        <cdr:cNvSpPr txBox="1"/>
      </cdr:nvSpPr>
      <cdr:spPr>
        <a:xfrm xmlns:a="http://schemas.openxmlformats.org/drawingml/2006/main">
          <a:off x="5487425" y="3878284"/>
          <a:ext cx="812353" cy="18915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Verdan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Verdan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Verdan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Verdan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Verdan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Verdan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Verdan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Verdan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Verdana"/>
            </a:defRPr>
          </a:lvl9pPr>
        </a:lstStyle>
        <a:p xmlns:a="http://schemas.openxmlformats.org/drawingml/2006/main">
          <a:r>
            <a:rPr lang="en-US" sz="1400" b="1" dirty="0" smtClean="0">
              <a:latin typeface="Times New Roman" pitchFamily="18" charset="0"/>
              <a:cs typeface="Times New Roman" pitchFamily="18" charset="0"/>
            </a:rPr>
            <a:t>+</a:t>
          </a:r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1,6</a:t>
          </a:r>
          <a:r>
            <a:rPr lang="en-US" sz="1400" b="1" dirty="0" smtClean="0"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0.6252</cdr:x>
      <cdr:y>0.08833</cdr:y>
    </cdr:from>
    <cdr:to>
      <cdr:x>0.72072</cdr:x>
      <cdr:y>0.13188</cdr:y>
    </cdr:to>
    <cdr:sp macro="" textlink="">
      <cdr:nvSpPr>
        <cdr:cNvPr id="57" name="TextBox 6"/>
        <cdr:cNvSpPr txBox="1"/>
      </cdr:nvSpPr>
      <cdr:spPr>
        <a:xfrm xmlns:a="http://schemas.openxmlformats.org/drawingml/2006/main">
          <a:off x="5716830" y="487666"/>
          <a:ext cx="873435" cy="24045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-9</a:t>
          </a:r>
          <a:r>
            <a:rPr lang="en-US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0.23158</cdr:x>
      <cdr:y>0.53824</cdr:y>
    </cdr:from>
    <cdr:to>
      <cdr:x>0.46167</cdr:x>
      <cdr:y>0.59911</cdr:y>
    </cdr:to>
    <cdr:sp macro="" textlink="">
      <cdr:nvSpPr>
        <cdr:cNvPr id="2" name="TextBox 6"/>
        <cdr:cNvSpPr txBox="1"/>
      </cdr:nvSpPr>
      <cdr:spPr>
        <a:xfrm xmlns:a="http://schemas.openxmlformats.org/drawingml/2006/main">
          <a:off x="2172101" y="3208681"/>
          <a:ext cx="2158098" cy="36287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3 138 тыс. руб.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0.45176</cdr:x>
      <cdr:y>0.20531</cdr:y>
    </cdr:from>
    <cdr:to>
      <cdr:x>0.56386</cdr:x>
      <cdr:y>0.2594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4130917" y="1133566"/>
          <a:ext cx="1025043" cy="298644"/>
        </a:xfrm>
        <a:prstGeom xmlns:a="http://schemas.openxmlformats.org/drawingml/2006/main" prst="rect">
          <a:avLst/>
        </a:prstGeom>
        <a:solidFill xmlns:a="http://schemas.openxmlformats.org/drawingml/2006/main">
          <a:srgbClr val="FF0000"/>
        </a:solidFill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i="0" dirty="0" smtClean="0">
              <a:latin typeface="Times New Roman" pitchFamily="18" charset="0"/>
              <a:cs typeface="Times New Roman" pitchFamily="18" charset="0"/>
            </a:rPr>
            <a:t>296 597</a:t>
          </a:r>
          <a:endParaRPr lang="ru-RU" sz="1400" b="1" i="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0.30178</cdr:x>
      <cdr:y>0.58689</cdr:y>
    </cdr:from>
    <cdr:to>
      <cdr:x>0.42481</cdr:x>
      <cdr:y>0.68489</cdr:y>
    </cdr:to>
    <cdr:sp macro="" textlink="">
      <cdr:nvSpPr>
        <cdr:cNvPr id="11" name="Стрелка вправо 10"/>
        <cdr:cNvSpPr/>
      </cdr:nvSpPr>
      <cdr:spPr>
        <a:xfrm xmlns:a="http://schemas.openxmlformats.org/drawingml/2006/main">
          <a:off x="2759499" y="3240360"/>
          <a:ext cx="1124986" cy="541082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- 101 773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0.56548</cdr:x>
      <cdr:y>0.59993</cdr:y>
    </cdr:from>
    <cdr:to>
      <cdr:x>0.6959</cdr:x>
      <cdr:y>0.69853</cdr:y>
    </cdr:to>
    <cdr:sp macro="" textlink="">
      <cdr:nvSpPr>
        <cdr:cNvPr id="17" name="Стрелка вправо 16"/>
        <cdr:cNvSpPr/>
      </cdr:nvSpPr>
      <cdr:spPr>
        <a:xfrm xmlns:a="http://schemas.openxmlformats.org/drawingml/2006/main">
          <a:off x="5170735" y="3312368"/>
          <a:ext cx="1192561" cy="544395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- 18 038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0.19755</cdr:x>
      <cdr:y>0.44572</cdr:y>
    </cdr:from>
    <cdr:to>
      <cdr:x>0.28639</cdr:x>
      <cdr:y>0.47998</cdr:y>
    </cdr:to>
    <cdr:sp macro="" textlink="">
      <cdr:nvSpPr>
        <cdr:cNvPr id="23" name="TextBox 6"/>
        <cdr:cNvSpPr txBox="1"/>
      </cdr:nvSpPr>
      <cdr:spPr>
        <a:xfrm xmlns:a="http://schemas.openxmlformats.org/drawingml/2006/main">
          <a:off x="1806373" y="2460914"/>
          <a:ext cx="812353" cy="18915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Verdan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Verdan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Verdan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Verdan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Verdan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Verdan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Verdan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Verdan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Verdana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83%</a:t>
          </a:r>
          <a:endParaRPr lang="ru-RU" sz="14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0.73438</cdr:x>
      <cdr:y>0.55594</cdr:y>
    </cdr:from>
    <cdr:to>
      <cdr:x>0.82322</cdr:x>
      <cdr:y>0.5902</cdr:y>
    </cdr:to>
    <cdr:sp macro="" textlink="">
      <cdr:nvSpPr>
        <cdr:cNvPr id="26" name="TextBox 6"/>
        <cdr:cNvSpPr txBox="1"/>
      </cdr:nvSpPr>
      <cdr:spPr>
        <a:xfrm xmlns:a="http://schemas.openxmlformats.org/drawingml/2006/main">
          <a:off x="6715140" y="3069478"/>
          <a:ext cx="812353" cy="18915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Verdan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Verdan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Verdan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Verdan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Verdan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Verdan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Verdan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Verdan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Verdana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83%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0.30105</cdr:x>
      <cdr:y>0.07127</cdr:y>
    </cdr:from>
    <cdr:to>
      <cdr:x>0.44488</cdr:x>
      <cdr:y>0.1866</cdr:y>
    </cdr:to>
    <cdr:sp macro="" textlink="">
      <cdr:nvSpPr>
        <cdr:cNvPr id="27" name="Стрелка вправо 26"/>
        <cdr:cNvSpPr/>
      </cdr:nvSpPr>
      <cdr:spPr>
        <a:xfrm xmlns:a="http://schemas.openxmlformats.org/drawingml/2006/main">
          <a:off x="2752768" y="393479"/>
          <a:ext cx="1315176" cy="636758"/>
        </a:xfrm>
        <a:prstGeom xmlns:a="http://schemas.openxmlformats.org/drawingml/2006/main" prst="rightArrow">
          <a:avLst/>
        </a:prstGeom>
        <a:gradFill xmlns:a="http://schemas.openxmlformats.org/drawingml/2006/main" rotWithShape="1">
          <a:gsLst>
            <a:gs pos="0">
              <a:srgbClr val="6BB1C9">
                <a:shade val="60000"/>
              </a:srgbClr>
            </a:gs>
            <a:gs pos="33000">
              <a:srgbClr val="6BB1C9">
                <a:tint val="86500"/>
              </a:srgbClr>
            </a:gs>
            <a:gs pos="46750">
              <a:srgbClr val="6BB1C9">
                <a:tint val="71000"/>
                <a:satMod val="112000"/>
              </a:srgbClr>
            </a:gs>
            <a:gs pos="53000">
              <a:srgbClr val="6BB1C9">
                <a:tint val="71000"/>
                <a:satMod val="112000"/>
              </a:srgbClr>
            </a:gs>
            <a:gs pos="68000">
              <a:srgbClr val="6BB1C9">
                <a:tint val="86000"/>
              </a:srgbClr>
            </a:gs>
            <a:gs pos="100000">
              <a:srgbClr val="6BB1C9">
                <a:shade val="60000"/>
              </a:srgbClr>
            </a:gs>
          </a:gsLst>
          <a:lin ang="8350000" scaled="1"/>
        </a:gradFill>
        <a:ln xmlns:a="http://schemas.openxmlformats.org/drawingml/2006/main">
          <a:noFill/>
        </a:ln>
        <a:effectLst xmlns:a="http://schemas.openxmlformats.org/drawingml/2006/main">
          <a:outerShdw blurRad="190500" dist="228600" dir="2700000" sy="90000" rotWithShape="0">
            <a:srgbClr val="000000">
              <a:alpha val="25500"/>
            </a:srgbClr>
          </a:outerShdw>
        </a:effectLst>
        <a:scene3d xmlns:a="http://schemas.openxmlformats.org/drawingml/2006/main">
          <a:camera prst="orthographicFront" fov="0">
            <a:rot lat="0" lon="0" rev="0"/>
          </a:camera>
          <a:lightRig rig="soft" dir="tl">
            <a:rot lat="0" lon="0" rev="20100000"/>
          </a:lightRig>
        </a:scene3d>
        <a:sp3d xmlns:a="http://schemas.openxmlformats.org/drawingml/2006/main">
          <a:bevelT w="50800" h="50800"/>
        </a:sp3d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Book Antiqua"/>
            </a:defRPr>
          </a:lvl1pPr>
          <a:lvl2pPr marL="457200" indent="0">
            <a:defRPr sz="1100">
              <a:solidFill>
                <a:sysClr val="window" lastClr="FFFFFF"/>
              </a:solidFill>
              <a:latin typeface="Book Antiqua"/>
            </a:defRPr>
          </a:lvl2pPr>
          <a:lvl3pPr marL="914400" indent="0">
            <a:defRPr sz="1100">
              <a:solidFill>
                <a:sysClr val="window" lastClr="FFFFFF"/>
              </a:solidFill>
              <a:latin typeface="Book Antiqua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Book Antiqua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Book Antiqua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Book Antiqua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Book Antiqua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Book Antiqua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Book Antiqua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- 112 404</a:t>
          </a:r>
          <a:endParaRPr lang="ru-RU" sz="1400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0.18801</cdr:x>
      <cdr:y>0.06827</cdr:y>
    </cdr:from>
    <cdr:to>
      <cdr:x>0.27685</cdr:x>
      <cdr:y>0.12031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1719199" y="376926"/>
          <a:ext cx="812352" cy="287319"/>
        </a:xfrm>
        <a:prstGeom xmlns:a="http://schemas.openxmlformats.org/drawingml/2006/main" prst="rect">
          <a:avLst/>
        </a:prstGeom>
        <a:solidFill xmlns:a="http://schemas.openxmlformats.org/drawingml/2006/main">
          <a:srgbClr val="FF0000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400" b="1" dirty="0" smtClean="0">
              <a:latin typeface="Times New Roman" pitchFamily="18" charset="0"/>
              <a:ea typeface="+mn-ea"/>
              <a:cs typeface="Times New Roman" pitchFamily="18" charset="0"/>
            </a:rPr>
            <a:t>409 001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0.71142</cdr:x>
      <cdr:y>0.25877</cdr:y>
    </cdr:from>
    <cdr:to>
      <cdr:x>0.81984</cdr:x>
      <cdr:y>0.31301</cdr:y>
    </cdr:to>
    <cdr:sp macro="" textlink="">
      <cdr:nvSpPr>
        <cdr:cNvPr id="9" name="TextBox 1"/>
        <cdr:cNvSpPr txBox="1"/>
      </cdr:nvSpPr>
      <cdr:spPr>
        <a:xfrm xmlns:a="http://schemas.openxmlformats.org/drawingml/2006/main">
          <a:off x="6505195" y="1428722"/>
          <a:ext cx="991394" cy="299470"/>
        </a:xfrm>
        <a:prstGeom xmlns:a="http://schemas.openxmlformats.org/drawingml/2006/main" prst="rect">
          <a:avLst/>
        </a:prstGeom>
        <a:solidFill xmlns:a="http://schemas.openxmlformats.org/drawingml/2006/main">
          <a:srgbClr val="FF0000"/>
        </a:solidFill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264 465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0.28429</cdr:x>
      <cdr:y>0.26341</cdr:y>
    </cdr:from>
    <cdr:to>
      <cdr:x>0.44231</cdr:x>
      <cdr:y>0.36024</cdr:y>
    </cdr:to>
    <cdr:sp macro="" textlink="">
      <cdr:nvSpPr>
        <cdr:cNvPr id="20" name="Стрелка вправо 9"/>
        <cdr:cNvSpPr/>
      </cdr:nvSpPr>
      <cdr:spPr>
        <a:xfrm xmlns:a="http://schemas.openxmlformats.org/drawingml/2006/main">
          <a:off x="2599523" y="1454373"/>
          <a:ext cx="1444935" cy="534622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pPr algn="ctr"/>
          <a:r>
            <a:rPr lang="ru-RU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</a:t>
          </a:r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10 632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0.55797</cdr:x>
      <cdr:y>0.36892</cdr:y>
    </cdr:from>
    <cdr:to>
      <cdr:x>0.70341</cdr:x>
      <cdr:y>0.46576</cdr:y>
    </cdr:to>
    <cdr:sp macro="" textlink="">
      <cdr:nvSpPr>
        <cdr:cNvPr id="22" name="Стрелка вправо 12"/>
        <cdr:cNvSpPr/>
      </cdr:nvSpPr>
      <cdr:spPr>
        <a:xfrm xmlns:a="http://schemas.openxmlformats.org/drawingml/2006/main">
          <a:off x="5102064" y="2036917"/>
          <a:ext cx="1329904" cy="534677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- 14 093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0.26138</cdr:x>
      <cdr:y>0.14848</cdr:y>
    </cdr:from>
    <cdr:to>
      <cdr:x>0.50781</cdr:x>
      <cdr:y>0.31301</cdr:y>
    </cdr:to>
    <cdr:cxnSp macro="">
      <cdr:nvCxnSpPr>
        <cdr:cNvPr id="38" name="Прямая со стрелкой 29"/>
        <cdr:cNvCxnSpPr/>
      </cdr:nvCxnSpPr>
      <cdr:spPr>
        <a:xfrm xmlns:a="http://schemas.openxmlformats.org/drawingml/2006/main">
          <a:off x="2390100" y="819807"/>
          <a:ext cx="2253339" cy="908385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2">
          <a:schemeClr val="accent4"/>
        </a:lnRef>
        <a:fillRef xmlns:a="http://schemas.openxmlformats.org/drawingml/2006/main" idx="0">
          <a:schemeClr val="accent4"/>
        </a:fillRef>
        <a:effectRef xmlns:a="http://schemas.openxmlformats.org/drawingml/2006/main" idx="1">
          <a:schemeClr val="accent4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0.3122</cdr:x>
      <cdr:y>0.02608</cdr:y>
    </cdr:from>
    <cdr:to>
      <cdr:x>0.40772</cdr:x>
      <cdr:y>0.06963</cdr:y>
    </cdr:to>
    <cdr:sp macro="" textlink="">
      <cdr:nvSpPr>
        <cdr:cNvPr id="40" name="TextBox 6"/>
        <cdr:cNvSpPr txBox="1"/>
      </cdr:nvSpPr>
      <cdr:spPr>
        <a:xfrm xmlns:a="http://schemas.openxmlformats.org/drawingml/2006/main">
          <a:off x="2854734" y="144016"/>
          <a:ext cx="873435" cy="24045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-27,5</a:t>
          </a:r>
          <a:r>
            <a:rPr lang="en-US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0.52417</cdr:x>
      <cdr:y>0.31905</cdr:y>
    </cdr:from>
    <cdr:to>
      <cdr:x>0.77094</cdr:x>
      <cdr:y>0.36372</cdr:y>
    </cdr:to>
    <cdr:cxnSp macro="">
      <cdr:nvCxnSpPr>
        <cdr:cNvPr id="43" name="Прямая со стрелкой 35"/>
        <cdr:cNvCxnSpPr/>
      </cdr:nvCxnSpPr>
      <cdr:spPr>
        <a:xfrm xmlns:a="http://schemas.openxmlformats.org/drawingml/2006/main">
          <a:off x="4793031" y="1761534"/>
          <a:ext cx="2256465" cy="246634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2">
          <a:schemeClr val="accent4"/>
        </a:lnRef>
        <a:fillRef xmlns:a="http://schemas.openxmlformats.org/drawingml/2006/main" idx="0">
          <a:schemeClr val="accent4"/>
        </a:fillRef>
        <a:effectRef xmlns:a="http://schemas.openxmlformats.org/drawingml/2006/main" idx="1">
          <a:schemeClr val="accent4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0.31717</cdr:x>
      <cdr:y>0.55486</cdr:y>
    </cdr:from>
    <cdr:to>
      <cdr:x>0.40601</cdr:x>
      <cdr:y>0.58912</cdr:y>
    </cdr:to>
    <cdr:sp macro="" textlink="">
      <cdr:nvSpPr>
        <cdr:cNvPr id="49" name="TextBox 6"/>
        <cdr:cNvSpPr txBox="1"/>
      </cdr:nvSpPr>
      <cdr:spPr>
        <a:xfrm xmlns:a="http://schemas.openxmlformats.org/drawingml/2006/main">
          <a:off x="2900221" y="3063529"/>
          <a:ext cx="812353" cy="18915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Verdan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Verdan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Verdan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Verdan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Verdan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Verdan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Verdan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Verdan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Verdana"/>
            </a:defRPr>
          </a:lvl9pPr>
        </a:lstStyle>
        <a:p xmlns:a="http://schemas.openxmlformats.org/drawingml/2006/main"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-30</a:t>
          </a:r>
          <a:r>
            <a:rPr lang="en-US" sz="1400" b="1" dirty="0" smtClean="0"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0.58627</cdr:x>
      <cdr:y>0.57385</cdr:y>
    </cdr:from>
    <cdr:to>
      <cdr:x>0.67511</cdr:x>
      <cdr:y>0.60811</cdr:y>
    </cdr:to>
    <cdr:sp macro="" textlink="">
      <cdr:nvSpPr>
        <cdr:cNvPr id="51" name="TextBox 6"/>
        <cdr:cNvSpPr txBox="1"/>
      </cdr:nvSpPr>
      <cdr:spPr>
        <a:xfrm xmlns:a="http://schemas.openxmlformats.org/drawingml/2006/main">
          <a:off x="5360840" y="3168352"/>
          <a:ext cx="812353" cy="18915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Verdan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Verdan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Verdan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Verdan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Verdan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Verdan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Verdan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Verdan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Verdana"/>
            </a:defRPr>
          </a:lvl9pPr>
        </a:lstStyle>
        <a:p xmlns:a="http://schemas.openxmlformats.org/drawingml/2006/main"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-7,5</a:t>
          </a:r>
          <a:r>
            <a:rPr lang="en-US" sz="1400" b="1" dirty="0" smtClean="0"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0.6252</cdr:x>
      <cdr:y>0.08833</cdr:y>
    </cdr:from>
    <cdr:to>
      <cdr:x>0.72072</cdr:x>
      <cdr:y>0.13188</cdr:y>
    </cdr:to>
    <cdr:sp macro="" textlink="">
      <cdr:nvSpPr>
        <cdr:cNvPr id="57" name="TextBox 6"/>
        <cdr:cNvSpPr txBox="1"/>
      </cdr:nvSpPr>
      <cdr:spPr>
        <a:xfrm xmlns:a="http://schemas.openxmlformats.org/drawingml/2006/main">
          <a:off x="5716830" y="487666"/>
          <a:ext cx="873435" cy="24045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-10,8</a:t>
          </a:r>
          <a:r>
            <a:rPr lang="en-US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0.45176</cdr:x>
      <cdr:y>0.20531</cdr:y>
    </cdr:from>
    <cdr:to>
      <cdr:x>0.56386</cdr:x>
      <cdr:y>0.2594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4130917" y="1133566"/>
          <a:ext cx="1025043" cy="298644"/>
        </a:xfrm>
        <a:prstGeom xmlns:a="http://schemas.openxmlformats.org/drawingml/2006/main" prst="rect">
          <a:avLst/>
        </a:prstGeom>
        <a:solidFill xmlns:a="http://schemas.openxmlformats.org/drawingml/2006/main">
          <a:srgbClr val="FF0000"/>
        </a:solidFill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i="0" dirty="0" smtClean="0">
              <a:latin typeface="Times New Roman" pitchFamily="18" charset="0"/>
              <a:cs typeface="Times New Roman" pitchFamily="18" charset="0"/>
            </a:rPr>
            <a:t>353 567</a:t>
          </a:r>
          <a:endParaRPr lang="ru-RU" sz="1400" b="1" i="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0.30178</cdr:x>
      <cdr:y>0.58689</cdr:y>
    </cdr:from>
    <cdr:to>
      <cdr:x>0.42481</cdr:x>
      <cdr:y>0.68489</cdr:y>
    </cdr:to>
    <cdr:sp macro="" textlink="">
      <cdr:nvSpPr>
        <cdr:cNvPr id="11" name="Стрелка вправо 10"/>
        <cdr:cNvSpPr/>
      </cdr:nvSpPr>
      <cdr:spPr>
        <a:xfrm xmlns:a="http://schemas.openxmlformats.org/drawingml/2006/main">
          <a:off x="2759499" y="3240360"/>
          <a:ext cx="1124986" cy="541082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- 101 773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0.56548</cdr:x>
      <cdr:y>0.59993</cdr:y>
    </cdr:from>
    <cdr:to>
      <cdr:x>0.6959</cdr:x>
      <cdr:y>0.69853</cdr:y>
    </cdr:to>
    <cdr:sp macro="" textlink="">
      <cdr:nvSpPr>
        <cdr:cNvPr id="17" name="Стрелка вправо 16"/>
        <cdr:cNvSpPr/>
      </cdr:nvSpPr>
      <cdr:spPr>
        <a:xfrm xmlns:a="http://schemas.openxmlformats.org/drawingml/2006/main">
          <a:off x="5170735" y="3312368"/>
          <a:ext cx="1192561" cy="544395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6"/>
        </a:lnRef>
        <a:fillRef xmlns:a="http://schemas.openxmlformats.org/drawingml/2006/main" idx="3">
          <a:schemeClr val="accent6"/>
        </a:fillRef>
        <a:effectRef xmlns:a="http://schemas.openxmlformats.org/drawingml/2006/main" idx="3">
          <a:schemeClr val="accent6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- 18 038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0.19755</cdr:x>
      <cdr:y>0.44572</cdr:y>
    </cdr:from>
    <cdr:to>
      <cdr:x>0.28639</cdr:x>
      <cdr:y>0.52168</cdr:y>
    </cdr:to>
    <cdr:sp macro="" textlink="">
      <cdr:nvSpPr>
        <cdr:cNvPr id="23" name="TextBox 6"/>
        <cdr:cNvSpPr txBox="1"/>
      </cdr:nvSpPr>
      <cdr:spPr>
        <a:xfrm xmlns:a="http://schemas.openxmlformats.org/drawingml/2006/main">
          <a:off x="1806397" y="2460930"/>
          <a:ext cx="812353" cy="41939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Verdan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Verdan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Verdan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Verdan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Verdan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Verdan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Verdan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Verdan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Verdana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75%</a:t>
          </a:r>
          <a:endParaRPr lang="ru-RU" sz="1400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0.73438</cdr:x>
      <cdr:y>0.55594</cdr:y>
    </cdr:from>
    <cdr:to>
      <cdr:x>0.82322</cdr:x>
      <cdr:y>0.5902</cdr:y>
    </cdr:to>
    <cdr:sp macro="" textlink="">
      <cdr:nvSpPr>
        <cdr:cNvPr id="26" name="TextBox 6"/>
        <cdr:cNvSpPr txBox="1"/>
      </cdr:nvSpPr>
      <cdr:spPr>
        <a:xfrm xmlns:a="http://schemas.openxmlformats.org/drawingml/2006/main">
          <a:off x="6715140" y="3069478"/>
          <a:ext cx="812353" cy="18915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Verdan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Verdan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Verdan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Verdan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Verdan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Verdan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Verdan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Verdan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Verdana"/>
            </a:defRPr>
          </a:lvl9pPr>
        </a:lstStyle>
        <a:p xmlns:a="http://schemas.openxmlformats.org/drawingml/2006/main">
          <a:r>
            <a:rPr lang="ru-RU" sz="14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70%</a:t>
          </a:r>
          <a:endParaRPr lang="ru-RU" sz="1400" b="1" i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0.30105</cdr:x>
      <cdr:y>0.07127</cdr:y>
    </cdr:from>
    <cdr:to>
      <cdr:x>0.44488</cdr:x>
      <cdr:y>0.1866</cdr:y>
    </cdr:to>
    <cdr:sp macro="" textlink="">
      <cdr:nvSpPr>
        <cdr:cNvPr id="27" name="Стрелка вправо 26"/>
        <cdr:cNvSpPr/>
      </cdr:nvSpPr>
      <cdr:spPr>
        <a:xfrm xmlns:a="http://schemas.openxmlformats.org/drawingml/2006/main">
          <a:off x="2752768" y="393479"/>
          <a:ext cx="1315176" cy="636758"/>
        </a:xfrm>
        <a:prstGeom xmlns:a="http://schemas.openxmlformats.org/drawingml/2006/main" prst="rightArrow">
          <a:avLst/>
        </a:prstGeom>
        <a:gradFill xmlns:a="http://schemas.openxmlformats.org/drawingml/2006/main" rotWithShape="1">
          <a:gsLst>
            <a:gs pos="0">
              <a:srgbClr val="6BB1C9">
                <a:shade val="60000"/>
              </a:srgbClr>
            </a:gs>
            <a:gs pos="33000">
              <a:srgbClr val="6BB1C9">
                <a:tint val="86500"/>
              </a:srgbClr>
            </a:gs>
            <a:gs pos="46750">
              <a:srgbClr val="6BB1C9">
                <a:tint val="71000"/>
                <a:satMod val="112000"/>
              </a:srgbClr>
            </a:gs>
            <a:gs pos="53000">
              <a:srgbClr val="6BB1C9">
                <a:tint val="71000"/>
                <a:satMod val="112000"/>
              </a:srgbClr>
            </a:gs>
            <a:gs pos="68000">
              <a:srgbClr val="6BB1C9">
                <a:tint val="86000"/>
              </a:srgbClr>
            </a:gs>
            <a:gs pos="100000">
              <a:srgbClr val="6BB1C9">
                <a:shade val="60000"/>
              </a:srgbClr>
            </a:gs>
          </a:gsLst>
          <a:lin ang="8350000" scaled="1"/>
        </a:gradFill>
        <a:ln xmlns:a="http://schemas.openxmlformats.org/drawingml/2006/main">
          <a:noFill/>
        </a:ln>
        <a:effectLst xmlns:a="http://schemas.openxmlformats.org/drawingml/2006/main">
          <a:outerShdw blurRad="190500" dist="228600" dir="2700000" sy="90000" rotWithShape="0">
            <a:srgbClr val="000000">
              <a:alpha val="25500"/>
            </a:srgbClr>
          </a:outerShdw>
        </a:effectLst>
        <a:scene3d xmlns:a="http://schemas.openxmlformats.org/drawingml/2006/main">
          <a:camera prst="orthographicFront" fov="0">
            <a:rot lat="0" lon="0" rev="0"/>
          </a:camera>
          <a:lightRig rig="soft" dir="tl">
            <a:rot lat="0" lon="0" rev="20100000"/>
          </a:lightRig>
        </a:scene3d>
        <a:sp3d xmlns:a="http://schemas.openxmlformats.org/drawingml/2006/main">
          <a:bevelT w="50800" h="50800"/>
        </a:sp3d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Book Antiqua"/>
            </a:defRPr>
          </a:lvl1pPr>
          <a:lvl2pPr marL="457200" indent="0">
            <a:defRPr sz="1100">
              <a:solidFill>
                <a:sysClr val="window" lastClr="FFFFFF"/>
              </a:solidFill>
              <a:latin typeface="Book Antiqua"/>
            </a:defRPr>
          </a:lvl2pPr>
          <a:lvl3pPr marL="914400" indent="0">
            <a:defRPr sz="1100">
              <a:solidFill>
                <a:sysClr val="window" lastClr="FFFFFF"/>
              </a:solidFill>
              <a:latin typeface="Book Antiqua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Book Antiqua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Book Antiqua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Book Antiqua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Book Antiqua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Book Antiqua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Book Antiqua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- 98 981</a:t>
          </a:r>
          <a:endParaRPr lang="ru-RU" sz="1400" b="1" dirty="0">
            <a:solidFill>
              <a:srgbClr val="FF0000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0.18801</cdr:x>
      <cdr:y>0.06827</cdr:y>
    </cdr:from>
    <cdr:to>
      <cdr:x>0.27685</cdr:x>
      <cdr:y>0.12031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1719199" y="376926"/>
          <a:ext cx="812352" cy="287319"/>
        </a:xfrm>
        <a:prstGeom xmlns:a="http://schemas.openxmlformats.org/drawingml/2006/main" prst="rect">
          <a:avLst/>
        </a:prstGeom>
        <a:solidFill xmlns:a="http://schemas.openxmlformats.org/drawingml/2006/main">
          <a:srgbClr val="FF0000"/>
        </a:solidFill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400" b="1" dirty="0" smtClean="0">
              <a:latin typeface="Times New Roman" pitchFamily="18" charset="0"/>
              <a:ea typeface="+mn-ea"/>
              <a:cs typeface="Times New Roman" pitchFamily="18" charset="0"/>
            </a:rPr>
            <a:t>452 548</a:t>
          </a:r>
          <a:endParaRPr lang="ru-RU" sz="14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0.71142</cdr:x>
      <cdr:y>0.25877</cdr:y>
    </cdr:from>
    <cdr:to>
      <cdr:x>0.81984</cdr:x>
      <cdr:y>0.31301</cdr:y>
    </cdr:to>
    <cdr:sp macro="" textlink="">
      <cdr:nvSpPr>
        <cdr:cNvPr id="9" name="TextBox 1"/>
        <cdr:cNvSpPr txBox="1"/>
      </cdr:nvSpPr>
      <cdr:spPr>
        <a:xfrm xmlns:a="http://schemas.openxmlformats.org/drawingml/2006/main">
          <a:off x="6505195" y="1428722"/>
          <a:ext cx="991394" cy="299470"/>
        </a:xfrm>
        <a:prstGeom xmlns:a="http://schemas.openxmlformats.org/drawingml/2006/main" prst="rect">
          <a:avLst/>
        </a:prstGeom>
        <a:solidFill xmlns:a="http://schemas.openxmlformats.org/drawingml/2006/main">
          <a:srgbClr val="FF0000"/>
        </a:solidFill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315 544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0.28429</cdr:x>
      <cdr:y>0.25762</cdr:y>
    </cdr:from>
    <cdr:to>
      <cdr:x>0.44231</cdr:x>
      <cdr:y>0.35445</cdr:y>
    </cdr:to>
    <cdr:sp macro="" textlink="">
      <cdr:nvSpPr>
        <cdr:cNvPr id="20" name="Стрелка вправо 9"/>
        <cdr:cNvSpPr/>
      </cdr:nvSpPr>
      <cdr:spPr>
        <a:xfrm xmlns:a="http://schemas.openxmlformats.org/drawingml/2006/main">
          <a:off x="2599523" y="1422394"/>
          <a:ext cx="1444935" cy="534623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anchor="ctr"/>
        <a:lstStyle xmlns:a="http://schemas.openxmlformats.org/drawingml/2006/main"/>
        <a:p xmlns:a="http://schemas.openxmlformats.org/drawingml/2006/main">
          <a:pPr algn="ctr"/>
          <a:r>
            <a:rPr lang="ru-RU" sz="1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+ 2 792</a:t>
          </a:r>
          <a:endParaRPr lang="ru-RU" sz="1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0.55797</cdr:x>
      <cdr:y>0.36892</cdr:y>
    </cdr:from>
    <cdr:to>
      <cdr:x>0.70341</cdr:x>
      <cdr:y>0.46576</cdr:y>
    </cdr:to>
    <cdr:sp macro="" textlink="">
      <cdr:nvSpPr>
        <cdr:cNvPr id="22" name="Стрелка вправо 12"/>
        <cdr:cNvSpPr/>
      </cdr:nvSpPr>
      <cdr:spPr>
        <a:xfrm xmlns:a="http://schemas.openxmlformats.org/drawingml/2006/main">
          <a:off x="5102064" y="2036917"/>
          <a:ext cx="1329904" cy="534677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- 19 985</a:t>
          </a:r>
          <a:endParaRPr lang="ru-RU" sz="1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0.26138</cdr:x>
      <cdr:y>0.14848</cdr:y>
    </cdr:from>
    <cdr:to>
      <cdr:x>0.50781</cdr:x>
      <cdr:y>0.31301</cdr:y>
    </cdr:to>
    <cdr:cxnSp macro="">
      <cdr:nvCxnSpPr>
        <cdr:cNvPr id="38" name="Прямая со стрелкой 29"/>
        <cdr:cNvCxnSpPr/>
      </cdr:nvCxnSpPr>
      <cdr:spPr>
        <a:xfrm xmlns:a="http://schemas.openxmlformats.org/drawingml/2006/main">
          <a:off x="2390100" y="819807"/>
          <a:ext cx="2253339" cy="908385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2">
          <a:schemeClr val="accent4"/>
        </a:lnRef>
        <a:fillRef xmlns:a="http://schemas.openxmlformats.org/drawingml/2006/main" idx="0">
          <a:schemeClr val="accent4"/>
        </a:fillRef>
        <a:effectRef xmlns:a="http://schemas.openxmlformats.org/drawingml/2006/main" idx="1">
          <a:schemeClr val="accent4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0.3122</cdr:x>
      <cdr:y>0.02608</cdr:y>
    </cdr:from>
    <cdr:to>
      <cdr:x>0.40772</cdr:x>
      <cdr:y>0.06963</cdr:y>
    </cdr:to>
    <cdr:sp macro="" textlink="">
      <cdr:nvSpPr>
        <cdr:cNvPr id="40" name="TextBox 6"/>
        <cdr:cNvSpPr txBox="1"/>
      </cdr:nvSpPr>
      <cdr:spPr>
        <a:xfrm xmlns:a="http://schemas.openxmlformats.org/drawingml/2006/main">
          <a:off x="2854734" y="144016"/>
          <a:ext cx="873435" cy="24045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-21,9</a:t>
          </a:r>
          <a:r>
            <a:rPr lang="en-US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0.5315</cdr:x>
      <cdr:y>0.29226</cdr:y>
    </cdr:from>
    <cdr:to>
      <cdr:x>0.77094</cdr:x>
      <cdr:y>0.36372</cdr:y>
    </cdr:to>
    <cdr:cxnSp macro="">
      <cdr:nvCxnSpPr>
        <cdr:cNvPr id="43" name="Прямая со стрелкой 35"/>
        <cdr:cNvCxnSpPr/>
      </cdr:nvCxnSpPr>
      <cdr:spPr>
        <a:xfrm xmlns:a="http://schemas.openxmlformats.org/drawingml/2006/main">
          <a:off x="4860032" y="1613654"/>
          <a:ext cx="2189443" cy="394534"/>
        </a:xfrm>
        <a:prstGeom xmlns:a="http://schemas.openxmlformats.org/drawingml/2006/main" prst="straightConnector1">
          <a:avLst/>
        </a:prstGeom>
        <a:ln xmlns:a="http://schemas.openxmlformats.org/drawingml/2006/main">
          <a:tailEnd type="arrow"/>
        </a:ln>
      </cdr:spPr>
      <cdr:style>
        <a:lnRef xmlns:a="http://schemas.openxmlformats.org/drawingml/2006/main" idx="2">
          <a:schemeClr val="accent4"/>
        </a:lnRef>
        <a:fillRef xmlns:a="http://schemas.openxmlformats.org/drawingml/2006/main" idx="0">
          <a:schemeClr val="accent4"/>
        </a:fillRef>
        <a:effectRef xmlns:a="http://schemas.openxmlformats.org/drawingml/2006/main" idx="1">
          <a:schemeClr val="accent4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0.31717</cdr:x>
      <cdr:y>0.55486</cdr:y>
    </cdr:from>
    <cdr:to>
      <cdr:x>0.40601</cdr:x>
      <cdr:y>0.58912</cdr:y>
    </cdr:to>
    <cdr:sp macro="" textlink="">
      <cdr:nvSpPr>
        <cdr:cNvPr id="49" name="TextBox 6"/>
        <cdr:cNvSpPr txBox="1"/>
      </cdr:nvSpPr>
      <cdr:spPr>
        <a:xfrm xmlns:a="http://schemas.openxmlformats.org/drawingml/2006/main">
          <a:off x="2900221" y="3063529"/>
          <a:ext cx="812353" cy="18915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Verdan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Verdan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Verdan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Verdan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Verdan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Verdan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Verdan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Verdan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Verdana"/>
            </a:defRPr>
          </a:lvl9pPr>
        </a:lstStyle>
        <a:p xmlns:a="http://schemas.openxmlformats.org/drawingml/2006/main"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-30</a:t>
          </a:r>
          <a:r>
            <a:rPr lang="en-US" sz="1400" b="1" dirty="0" smtClean="0"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0.58627</cdr:x>
      <cdr:y>0.57385</cdr:y>
    </cdr:from>
    <cdr:to>
      <cdr:x>0.67511</cdr:x>
      <cdr:y>0.60811</cdr:y>
    </cdr:to>
    <cdr:sp macro="" textlink="">
      <cdr:nvSpPr>
        <cdr:cNvPr id="51" name="TextBox 6"/>
        <cdr:cNvSpPr txBox="1"/>
      </cdr:nvSpPr>
      <cdr:spPr>
        <a:xfrm xmlns:a="http://schemas.openxmlformats.org/drawingml/2006/main">
          <a:off x="5360840" y="3168352"/>
          <a:ext cx="812353" cy="18915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Verdana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Verdana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Verdana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Verdana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Verdana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Verdana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Verdana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Verdana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Verdana"/>
            </a:defRPr>
          </a:lvl9pPr>
        </a:lstStyle>
        <a:p xmlns:a="http://schemas.openxmlformats.org/drawingml/2006/main">
          <a:r>
            <a:rPr lang="ru-RU" sz="1400" b="1" dirty="0" smtClean="0">
              <a:latin typeface="Times New Roman" pitchFamily="18" charset="0"/>
              <a:cs typeface="Times New Roman" pitchFamily="18" charset="0"/>
            </a:rPr>
            <a:t>-7,6</a:t>
          </a:r>
          <a:r>
            <a:rPr lang="en-US" sz="1400" b="1" dirty="0" smtClean="0"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0.6252</cdr:x>
      <cdr:y>0.08833</cdr:y>
    </cdr:from>
    <cdr:to>
      <cdr:x>0.72072</cdr:x>
      <cdr:y>0.13188</cdr:y>
    </cdr:to>
    <cdr:sp macro="" textlink="">
      <cdr:nvSpPr>
        <cdr:cNvPr id="57" name="TextBox 6"/>
        <cdr:cNvSpPr txBox="1"/>
      </cdr:nvSpPr>
      <cdr:spPr>
        <a:xfrm xmlns:a="http://schemas.openxmlformats.org/drawingml/2006/main">
          <a:off x="5716830" y="487666"/>
          <a:ext cx="873435" cy="24045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-10,8</a:t>
          </a:r>
          <a:r>
            <a:rPr lang="en-US" sz="1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rPr>
            <a:t>%</a:t>
          </a:r>
          <a:endParaRPr lang="ru-RU" sz="1400" b="1" dirty="0">
            <a:solidFill>
              <a:srgbClr val="FF000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E73C50-2302-4CDA-B251-3C19F88E2B27}" type="datetimeFigureOut">
              <a:rPr lang="ru-RU" smtClean="0"/>
              <a:pPr/>
              <a:t>16.12.2015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A77D45-ADD4-420E-8EC5-916ECAC88B8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4349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1E0BC3-CAAD-4D01-BC2D-353A755ABC01}" type="datetimeFigureOut">
              <a:rPr lang="ru-RU" smtClean="0"/>
              <a:pPr/>
              <a:t>16.12.2015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4B5262-1FC4-426E-9DC1-FE665D5D01F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3396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Объем безвозмездных поступлений в районный бюджет на 2015 год и на плановый период определен в соответствии с проектом Иркутской области «Об областном бюджете на 2015 год и на плановый период 2016 и 2017 годов».</a:t>
            </a:r>
          </a:p>
          <a:p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Объем межбюджетных трансфертов, предоставляемых в 2015 году из бюджетов поселений Зиминского района, на осуществление части полномочий по решению вопросов местного значения в соответствии с заключенными соглашениями сформирован на уровне показателей 2014 года, так как на момент формирования проекта районного бюджета решения по передаче полномочий не приняты. В связи с этим объем указанных средств из бюджетов поселений в дальнейшем будет уточнен.</a:t>
            </a:r>
            <a:endParaRPr lang="ru-RU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b="0" i="0" u="sng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Общий объем доходов районного бюджета на 2015 год планируется в сумме 303 135 тыс. рублей, что на 132 547 тыс. рублей (-30,4 %) меньше ожидаемых доходов 2014 года, из них:</a:t>
            </a:r>
            <a:endParaRPr lang="ru-RU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налоговые и неналоговые доходы составят 42 988 тыс. рублей, что на 149 тыс. рублей (+0,3%) больше объема ожидаемых поступлений текущего года.</a:t>
            </a:r>
            <a:endParaRPr lang="ru-RU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безвозмездные поступления составят 260 147 тыс. рублей, что на 132 696 тыс. рублей (-33,8%) меньше объема ожидаемых поступлений текущего года.</a:t>
            </a:r>
            <a:endParaRPr lang="ru-RU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общем объеме доходов районного бюджета доля налоговых и неналоговых доходов в 2014 году составляет 9,8% и безвозмездных поступлений 90,2%.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общем объеме доходов районного бюджета доля налоговых и неналоговых доходов в 2015 году составит 14,2% и безвозмездных поступлений 85,8%.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Объем доходов районного бюджета на плановый период 2016-2017 года составит 304 661 тыс. рублей (+0,5% к 2015 году) и 313 577 тыс. рублей (+2,9% к 2016 году) соответственно. При этом объем налоговых и неналоговых доходов в 2016 году составит 46 006 тыс. рублей (+7,0% к 2015 году), а в 2017 году 48 272 тыс. рублей (+4,9 % к 2016 году). Объем безвозмездных поступлений в 2016 году планируется в размере 258 655 тыс. рублей (-0,6% к 2015 году), объем безвозмездных поступлений в 2017 году планируется в размере 265 305 тыс. рублей (+2,6% к 2016 году).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Общий объем доходов районного бюджета на 2015 год планируется в сумме 303 135 тыс. рублей, что на 132 547 тыс. рублей (-30,4 %) меньше ожидаемых доходов 2014 года, из них:</a:t>
            </a:r>
            <a:endParaRPr lang="ru-RU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налоговые и неналоговые доходы составят 42 988 тыс. рублей, что на 149 тыс. рублей (+0,3%) больше объема ожидаемых поступлений текущего года.</a:t>
            </a:r>
            <a:endParaRPr lang="ru-RU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безвозмездные поступления составят 260 147 тыс. рублей, что на 132 696 тыс. рублей (-33,8%) меньше объема ожидаемых поступлений текущего года.</a:t>
            </a:r>
            <a:endParaRPr lang="ru-RU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общем объеме доходов районного бюджета доля налоговых и неналоговых доходов в 2014 году составляет 9,8% и безвозмездных поступлений 90,2%.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общем объеме доходов районного бюджета доля налоговых и неналоговых доходов в 2015 году составит 14,2% и безвозмездных поступлений 85,8%.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Объем доходов районного бюджета на плановый период 2016-2017 года составит 304 661 тыс. рублей (+0,5% к 2015 году) и 313 577 тыс. рублей (+2,9% к 2016 году) соответственно. При этом объем налоговых и неналоговых доходов в 2016 году составит 46 006 тыс. рублей (+7,0% к 2015 году), а в 2017 году 48 272 тыс. рублей (+4,9 % к 2016 году). Объем безвозмездных поступлений в 2016 году планируется в размере 258 655 тыс. рублей (-0,6% к 2015 году), объем безвозмездных поступлений в 2017 году планируется в размере 265 305 тыс. рублей (+2,6% к 2016 году).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Основными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целями п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ри формировании проекта районного бюджета на 2015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год и плановый период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являлись:</a:t>
            </a:r>
          </a:p>
          <a:p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28600" lvl="0" indent="-228600">
              <a:buAutoNum type="arabicPeriod"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Обеспечение сбалансированности районного бюджета в среднесрочной перспективе, что означает формирование расходной части районного бюджета исходя из реальных доходных источников;</a:t>
            </a:r>
          </a:p>
          <a:p>
            <a:pPr marL="228600" lvl="0" indent="-228600">
              <a:buAutoNum type="arabicPeriod"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Выполнение «майских» указов Президента РФ;</a:t>
            </a:r>
          </a:p>
          <a:p>
            <a:pPr marL="228600" lvl="0" indent="-228600">
              <a:buAutoNum type="arabicPeriod"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Оптимизация и повышение эффективности бюджетных расходов;</a:t>
            </a:r>
          </a:p>
          <a:p>
            <a:pPr marL="228600" lvl="0" indent="-228600">
              <a:buAutoNum type="arabicPeriod"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Реализация ответственной бюджетной политики, базовыми принципами которой являются исполнение наиболее значимых действующих расходных обязательств и принятие взвешенных решений по вновь принимаемым расходным обязательствам районного бюджета;</a:t>
            </a:r>
          </a:p>
          <a:p>
            <a:pPr marL="228600" lvl="0" indent="-228600">
              <a:buAutoNum type="arabicPeriod"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Недопущение необоснованной кредиторской задолженности.</a:t>
            </a:r>
          </a:p>
          <a:p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Формирование основных параметров районного бюджета на 2015 год и плановый период осуществлено в соответствии с требованиями действующего бюджетного и налогового законодательства с учетом планируемых с 2015 года изменений. Также учтены ожидаемые параметры исполнения районного бюджета на 2014 год, основные параметры  прогноза социально-экономического развития Зиминского районного муниципального образования на 2015 год и на период до 2017 года.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dirty="0" smtClean="0">
                <a:solidFill>
                  <a:schemeClr val="hlink"/>
                </a:solidFill>
                <a:latin typeface="Times New Roman" pitchFamily="18" charset="0"/>
              </a:rPr>
              <a:t>Основным доходным источником, в части налоговых и неналоговых поступлений, формирующим доходную часть местного бюджета, является налог на доходы физических лиц, на долю которого приходится в 2014 году - 75,0%,</a:t>
            </a:r>
            <a:r>
              <a:rPr lang="ru-RU" sz="1200" b="0" i="0" baseline="0" dirty="0" smtClean="0">
                <a:solidFill>
                  <a:schemeClr val="hlink"/>
                </a:solidFill>
                <a:latin typeface="Times New Roman" pitchFamily="18" charset="0"/>
              </a:rPr>
              <a:t> в 2015 году – 82,7%.</a:t>
            </a:r>
            <a:r>
              <a:rPr lang="ru-RU" sz="1200" b="0" i="0" dirty="0" smtClean="0">
                <a:solidFill>
                  <a:schemeClr val="hlink"/>
                </a:solidFill>
                <a:latin typeface="Times New Roman" pitchFamily="18" charset="0"/>
              </a:rPr>
              <a:t> </a:t>
            </a:r>
            <a:endParaRPr lang="ru-RU" b="0" i="0" u="sng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Структура расходов по функциональной классификации в 2015 году выглядит следующим образом:</a:t>
            </a:r>
          </a:p>
          <a:p>
            <a:r>
              <a:rPr lang="ru-RU" dirty="0" smtClean="0"/>
              <a:t>Раздел</a:t>
            </a:r>
            <a:r>
              <a:rPr lang="ru-RU" baseline="0" dirty="0" smtClean="0"/>
              <a:t> образование занимает 79%;</a:t>
            </a:r>
          </a:p>
          <a:p>
            <a:r>
              <a:rPr lang="ru-RU" baseline="0" dirty="0" smtClean="0"/>
              <a:t>Общегосударственные вопросы 12 %</a:t>
            </a:r>
          </a:p>
          <a:p>
            <a:r>
              <a:rPr lang="ru-RU" baseline="0" dirty="0" smtClean="0"/>
              <a:t>Социальная политика 3,3%</a:t>
            </a:r>
          </a:p>
          <a:p>
            <a:r>
              <a:rPr lang="ru-RU" baseline="0" dirty="0" smtClean="0"/>
              <a:t>Культура, кинематография 2,5%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Объем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расходов бюджета муниципального района в 2015 году составляет 303 431 тыс. рублей, что на 34% (153 774 тыс. рублей) меньше расходов запланированных в 2014 году. Данное снижение связано с расходами бюджета в 2014 году на приобретение детского сада на сумму 86 788 тыс. рублей, снижение в 2015 году субвенции на образование из областного бюджета на сумму 31 100 тыс.рублей, снижения финансовой помощи из областного бюджета на 28 594 тыс. рублей.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Структура</a:t>
            </a:r>
            <a:r>
              <a:rPr lang="ru-RU" baseline="0" dirty="0" smtClean="0"/>
              <a:t> расходов бюджета муниципального района по экономической классификации выглядит следующим образом:</a:t>
            </a:r>
          </a:p>
          <a:p>
            <a:pPr>
              <a:buFontTx/>
              <a:buChar char="-"/>
            </a:pPr>
            <a:r>
              <a:rPr lang="ru-RU" baseline="0" dirty="0" smtClean="0"/>
              <a:t>68,3 % от всех расходов бюджета (207 153 тыс. рублей) приходится на безвозмездные перечисления организациям, в виде субсидии на выполнение муниципального задания;</a:t>
            </a:r>
          </a:p>
          <a:p>
            <a:pPr>
              <a:buFontTx/>
              <a:buChar char="-"/>
            </a:pPr>
            <a:r>
              <a:rPr lang="ru-RU" baseline="0" dirty="0" smtClean="0"/>
              <a:t>22,3 % (67 723 тыс. рублей) составляют расходы на оплату труда и начисления на неё;</a:t>
            </a:r>
          </a:p>
          <a:p>
            <a:pPr>
              <a:buFontTx/>
              <a:buChar char="-"/>
            </a:pPr>
            <a:r>
              <a:rPr lang="ru-RU" baseline="0" dirty="0" smtClean="0"/>
              <a:t> 3,9 % (11 886 тыс. рублей) составляют расходы на оплату работ, услуг, которые включают в себя расходы на: услуги связи, транспортные услуги, коммунальные услуги, арендную плату за пользование имуществом, оплату работ и услуг по содержанию имущества и прочие работы и услуги;</a:t>
            </a:r>
          </a:p>
          <a:p>
            <a:pPr>
              <a:buFontTx/>
              <a:buChar char="-"/>
            </a:pPr>
            <a:r>
              <a:rPr lang="ru-RU" baseline="0" dirty="0" smtClean="0"/>
              <a:t>1,7 % (5 030 тыс. рублей) составляют расходы на приобретение основных средств и материальных запасов;</a:t>
            </a:r>
          </a:p>
          <a:p>
            <a:pPr>
              <a:buFontTx/>
              <a:buChar char="-"/>
            </a:pPr>
            <a:r>
              <a:rPr lang="ru-RU" baseline="0" dirty="0" smtClean="0"/>
              <a:t>1,5 % (4 674 тыс. рублей) составляют расходы на социальное обеспечение: пенсии муниципальным служащим, выплаты почетным гражданам Зиминского района;</a:t>
            </a:r>
          </a:p>
          <a:p>
            <a:pPr>
              <a:buFontTx/>
              <a:buChar char="-"/>
            </a:pPr>
            <a:r>
              <a:rPr lang="ru-RU" baseline="0" dirty="0" smtClean="0"/>
              <a:t>1,8 % (5 575 тыс. рублей) составляют расходы по безвозмездным перечислениям бюджетам: районный фонд финансовой поддержки поселений;</a:t>
            </a:r>
          </a:p>
          <a:p>
            <a:pPr>
              <a:buFontTx/>
              <a:buChar char="-"/>
            </a:pPr>
            <a:r>
              <a:rPr lang="ru-RU" baseline="0" dirty="0" smtClean="0"/>
              <a:t>0,4 % (1 282 тыс. рублей) прочие расходы: уплата налогов, </a:t>
            </a:r>
            <a:r>
              <a:rPr lang="ru-RU" baseline="0" dirty="0" err="1" smtClean="0"/>
              <a:t>гос.пошлины</a:t>
            </a:r>
            <a:r>
              <a:rPr lang="ru-RU" baseline="0" dirty="0" smtClean="0"/>
              <a:t>, нотариальные услуги, представительские расходы и т.д.;</a:t>
            </a:r>
          </a:p>
          <a:p>
            <a:pPr>
              <a:buFontTx/>
              <a:buChar char="-"/>
            </a:pPr>
            <a:r>
              <a:rPr lang="ru-RU" baseline="0" dirty="0" smtClean="0"/>
              <a:t>0,04 % (108 тыс. рублей) составляют расходы на обслуживание муниципального долга: уплата процентов за пользование бюджетного кредита.</a:t>
            </a:r>
          </a:p>
          <a:p>
            <a:pPr>
              <a:buFontTx/>
              <a:buChar char="-"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Порядок формирования и использования бюджетных ассигнований муниципального дорожного фонда Зиминского районного муниципального образования утвержден решением Думы Зиминского муниципального района от 27.11.2013 г. № 321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Порядок формирования и использования бюджетных ассигнований муниципального дорожного фонда Зиминского районного муниципального образования утвержден решением Думы Зиминского муниципального района от 27.11.2013 г. № 321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 целях финансирования</a:t>
            </a:r>
            <a:r>
              <a:rPr lang="ru-RU" baseline="0" dirty="0" smtClean="0"/>
              <a:t> дефицита бюджета муниципального района планируется привлечение кредитов от бюджета Иркутской области и кредитных организаций в объеме  2 000 тыс. рублей в 2015 году и 1 000 тыс. рублей в 2017 году.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 целях финансирования</a:t>
            </a:r>
            <a:r>
              <a:rPr lang="ru-RU" baseline="0" dirty="0" smtClean="0"/>
              <a:t> дефицита бюджета муниципального района планируется привлечение кредитов от бюджета Иркутской области и кредитных организаций в объеме  2 000 тыс. рублей в 2015 году и 1 000 тыс. рублей в 2016 году.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Основными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целями п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ри формировании проекта районного бюджета на 2015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год и плановый период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являлись:</a:t>
            </a:r>
          </a:p>
          <a:p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28600" lvl="0" indent="-228600">
              <a:buAutoNum type="arabicPeriod"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Обеспечение сбалансированности районного бюджета в среднесрочной перспективе, что означает формирование расходной части районного бюджета исходя из реальных доходных источников;</a:t>
            </a:r>
          </a:p>
          <a:p>
            <a:pPr marL="228600" lvl="0" indent="-228600">
              <a:buAutoNum type="arabicPeriod"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Выполнение «майских» указов Президента РФ;</a:t>
            </a:r>
          </a:p>
          <a:p>
            <a:pPr marL="228600" lvl="0" indent="-228600">
              <a:buAutoNum type="arabicPeriod"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Оптимизация и повышение эффективности бюджетных расходов;</a:t>
            </a:r>
          </a:p>
          <a:p>
            <a:pPr marL="228600" lvl="0" indent="-228600">
              <a:buAutoNum type="arabicPeriod"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Реализация ответственной бюджетной политики, базовыми принципами которой являются исполнение наиболее значимых действующих расходных обязательств и принятие взвешенных решений по вновь принимаемым расходным обязательствам районного бюджета;</a:t>
            </a:r>
          </a:p>
          <a:p>
            <a:pPr marL="228600" lvl="0" indent="-228600">
              <a:buAutoNum type="arabicPeriod"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Недопущение необоснованной кредиторской задолженности.</a:t>
            </a:r>
          </a:p>
          <a:p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Формирование основных параметров районного бюджета на 2015 год и плановый период осуществлено в соответствии с требованиями действующего бюджетного и налогового законодательства с учетом планируемых с 2015 года изменений. Также учтены ожидаемые параметры исполнения районного бюджета на 2014 год, основные параметры  прогноза социально-экономического развития Зиминского районного муниципального образования на 2015 год и на период до 2017 года.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Основными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целями п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ри формировании проекта районного бюджета на 2015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год и плановый период 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являлись:</a:t>
            </a:r>
          </a:p>
          <a:p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28600" lvl="0" indent="-228600">
              <a:buAutoNum type="arabicPeriod"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Обеспечение сбалансированности районного бюджета в среднесрочной перспективе, что означает формирование расходной части районного бюджета исходя из реальных доходных источников;</a:t>
            </a:r>
          </a:p>
          <a:p>
            <a:pPr marL="228600" lvl="0" indent="-228600">
              <a:buAutoNum type="arabicPeriod"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Выполнение «майских» указов Президента РФ;</a:t>
            </a:r>
          </a:p>
          <a:p>
            <a:pPr marL="228600" lvl="0" indent="-228600">
              <a:buAutoNum type="arabicPeriod"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Оптимизация и повышение эффективности бюджетных расходов;</a:t>
            </a:r>
          </a:p>
          <a:p>
            <a:pPr marL="228600" lvl="0" indent="-228600">
              <a:buAutoNum type="arabicPeriod"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Реализация ответственной бюджетной политики, базовыми принципами которой являются исполнение наиболее значимых действующих расходных обязательств и принятие взвешенных решений по вновь принимаемым расходным обязательствам районного бюджета;</a:t>
            </a:r>
          </a:p>
          <a:p>
            <a:pPr marL="228600" lvl="0" indent="-228600">
              <a:buAutoNum type="arabicPeriod"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Недопущение необоснованной кредиторской задолженности.</a:t>
            </a:r>
          </a:p>
          <a:p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Формирование основных параметров районного бюджета на 2015 год и плановый период осуществлено в соответствии с требованиями действующего бюджетного и налогового законодательства с учетом планируемых с 2015 года изменений. Также учтены ожидаемые параметры исполнения районного бюджета на 2014 год, основные параметры  прогноза социально-экономического развития Зиминского районного муниципального образования на 2015 год и на период до 2017 года.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Нормативы отчислений налоговых и неналоговых доходов</a:t>
            </a:r>
            <a:r>
              <a:rPr lang="ru-RU" baseline="0" dirty="0" smtClean="0"/>
              <a:t> в бюджет муниципального образования устанавливаются Бюджетным кодексом РФ и законом Иркутской области № 74-ОЗ. В условиях действующего на сегодняшний день законодательства нормативы отчислений установлены следующим образом.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Общий объем доходов районного бюджета на 2015 год планируется в сумме 303 135 тыс. рублей, что на 132 547 тыс. рублей (-30,4 %) меньше ожидаемых доходов 2014 года, из них:</a:t>
            </a:r>
            <a:endParaRPr lang="ru-RU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налоговые и неналоговые доходы составят 42 988 тыс. рублей, что на 149 тыс. рублей (+0,3%) больше объема ожидаемых поступлений текущего года.</a:t>
            </a:r>
            <a:endParaRPr lang="ru-RU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безвозмездные поступления составят 260 147 тыс. рублей, что на 132 696 тыс. рублей (-33,8%) меньше объема ожидаемых поступлений текущего года.</a:t>
            </a:r>
            <a:endParaRPr lang="ru-RU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общем объеме доходов районного бюджета доля налоговых и неналоговых доходов в 2014 году составляет 9,8% и безвозмездных поступлений 90,2%.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общем объеме доходов районного бюджета доля налоговых и неналоговых доходов в 2015 году составит 14,2% и безвозмездных поступлений 85,8%.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Объем доходов районного бюджета на плановый период 2016-2017 года составит 304 661 тыс. рублей (+0,5% к 2015 году) и 313 577 тыс. рублей (+2,9% к 2016 году) соответственно. При этом объем налоговых и неналоговых доходов в 2016 году составит 46 006 тыс. рублей (+7,0% к 2015 году), а в 2017 году 48 272 тыс. рублей (+4,9 % к 2016 году). Объем безвозмездных поступлений в 2016 году планируется в размере 258 655 тыс. рублей (-0,6% к 2015 году), объем безвозмездных поступлений в 2017 году планируется в размере 265 305 тыс. рублей (+2,6% к 2016 году).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i="0" dirty="0" smtClean="0">
                <a:solidFill>
                  <a:schemeClr val="hlink"/>
                </a:solidFill>
                <a:latin typeface="Times New Roman" pitchFamily="18" charset="0"/>
              </a:rPr>
              <a:t>Основным доходным источником, в части налоговых и неналоговых поступлений, формирующим доходную часть местного бюджета, является налог на доходы физических лиц, на долю которого приходится в 2014 году - 75,0%,</a:t>
            </a:r>
            <a:r>
              <a:rPr lang="ru-RU" sz="1200" b="0" i="0" baseline="0" dirty="0" smtClean="0">
                <a:solidFill>
                  <a:schemeClr val="hlink"/>
                </a:solidFill>
                <a:latin typeface="Times New Roman" pitchFamily="18" charset="0"/>
              </a:rPr>
              <a:t> в 2015 году – 82,7%.</a:t>
            </a:r>
            <a:r>
              <a:rPr lang="ru-RU" sz="1200" b="0" i="0" dirty="0" smtClean="0">
                <a:solidFill>
                  <a:schemeClr val="hlink"/>
                </a:solidFill>
                <a:latin typeface="Times New Roman" pitchFamily="18" charset="0"/>
              </a:rPr>
              <a:t> </a:t>
            </a:r>
            <a:endParaRPr lang="ru-RU" b="0" i="0" u="sng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="0" i="0" u="none" dirty="0" smtClean="0"/>
              <a:t>Динамика</a:t>
            </a:r>
            <a:r>
              <a:rPr lang="ru-RU" b="0" i="0" u="none" baseline="0" dirty="0" smtClean="0"/>
              <a:t> поступлений в бюджет налоговых доходов прогнозируется положительной и составит в 2015 году + 3,7% (+ 1 433 тыс. рублей), в 2016 году + 7,4% (+2 949 тыс. рублей), в 2017 году + 5,2% (+2 231  тыс. рублей).</a:t>
            </a:r>
          </a:p>
          <a:p>
            <a:r>
              <a:rPr lang="ru-RU" b="0" i="0" u="none" baseline="0" dirty="0" smtClean="0"/>
              <a:t>Снижение неналоговых доходов в 2015 году планируется на – 30,3%  (1 284 тыс. рублей), в 2016 и 2017 годах планируется увеличение поступлений на +2,3% и +1,2% соответственно.  </a:t>
            </a:r>
            <a:endParaRPr lang="ru-RU" b="0" i="0" u="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A4AFA1-8A09-485A-8C7A-D719FA8F76B4}" type="datetime1">
              <a:rPr lang="ru-RU" smtClean="0"/>
              <a:pPr/>
              <a:t>16.12.2015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FC087-15F6-42CF-B090-084F6A01A308}" type="datetime1">
              <a:rPr lang="ru-RU" smtClean="0"/>
              <a:pPr/>
              <a:t>16.12.2015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624CA-B06A-4AC6-BAEE-F20C78473201}" type="datetime1">
              <a:rPr lang="ru-RU" smtClean="0"/>
              <a:pPr/>
              <a:t>16.12.2015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066CC-A995-4359-B3E7-AE0C705C8AB9}" type="datetime1">
              <a:rPr lang="ru-RU" smtClean="0"/>
              <a:pPr/>
              <a:t>16.12.2015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F1774-9BEB-4DCA-BA69-4DFA0454D001}" type="datetime1">
              <a:rPr lang="ru-RU" smtClean="0"/>
              <a:pPr/>
              <a:t>16.12.2015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B1E226-9703-4E5E-A251-9FFCE3959389}" type="datetime1">
              <a:rPr lang="ru-RU" smtClean="0"/>
              <a:pPr/>
              <a:t>16.12.2015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B3CE3-F996-45D5-9FB8-E013683176AD}" type="datetime1">
              <a:rPr lang="ru-RU" smtClean="0"/>
              <a:pPr/>
              <a:t>16.12.2015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C4D5A-F5A3-43CF-9A5C-2FD69BD7103D}" type="datetime1">
              <a:rPr lang="ru-RU" smtClean="0"/>
              <a:pPr/>
              <a:t>16.12.2015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D296D-BFC0-490B-80F9-0ED4ED82E773}" type="datetime1">
              <a:rPr lang="ru-RU" smtClean="0"/>
              <a:pPr/>
              <a:t>16.12.2015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59565-F75B-4BB2-BA18-194CB94C9BB3}" type="datetime1">
              <a:rPr lang="ru-RU" smtClean="0"/>
              <a:pPr/>
              <a:t>16.12.2015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EFA0140-EFDD-4219-9B8C-B7C8BD41AE23}" type="datetime1">
              <a:rPr lang="ru-RU" smtClean="0"/>
              <a:pPr/>
              <a:t>16.12.2015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F0C1591-7F72-4D0D-8DF6-706D1B5031D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hf hdr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2214554"/>
            <a:ext cx="8429684" cy="2928958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effectLst/>
                <a:latin typeface="+mn-lt"/>
              </a:rPr>
              <a:t>Проект бюджета</a:t>
            </a:r>
            <a:br>
              <a:rPr lang="ru-RU" sz="3200" dirty="0" smtClean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3200" dirty="0" smtClean="0">
                <a:solidFill>
                  <a:schemeClr val="tx1"/>
                </a:solidFill>
                <a:effectLst/>
                <a:latin typeface="+mn-lt"/>
              </a:rPr>
              <a:t>Зиминского районного муниципального образования</a:t>
            </a:r>
            <a:br>
              <a:rPr lang="ru-RU" sz="3200" dirty="0" smtClean="0">
                <a:solidFill>
                  <a:schemeClr val="tx1"/>
                </a:solidFill>
                <a:effectLst/>
                <a:latin typeface="+mn-lt"/>
              </a:rPr>
            </a:br>
            <a:r>
              <a:rPr lang="ru-RU" sz="3200" dirty="0" smtClean="0">
                <a:solidFill>
                  <a:schemeClr val="tx1"/>
                </a:solidFill>
                <a:effectLst/>
                <a:latin typeface="+mn-lt"/>
              </a:rPr>
              <a:t>на 2016 ГОД</a:t>
            </a:r>
            <a:endParaRPr lang="ru-RU" sz="3200" dirty="0">
              <a:solidFill>
                <a:schemeClr val="tx1"/>
              </a:solidFill>
              <a:effectLst/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5943600"/>
            <a:ext cx="8458200" cy="914400"/>
          </a:xfrm>
        </p:spPr>
        <p:txBody>
          <a:bodyPr>
            <a:normAutofit/>
          </a:bodyPr>
          <a:lstStyle/>
          <a:p>
            <a:pPr algn="r"/>
            <a:r>
              <a:rPr lang="ru-RU" sz="1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Финансовое управление Зиминского района</a:t>
            </a:r>
            <a:endParaRPr lang="ru-RU" sz="1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260647"/>
            <a:ext cx="1164250" cy="1512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80147054"/>
              </p:ext>
            </p:extLst>
          </p:nvPr>
        </p:nvGraphicFramePr>
        <p:xfrm>
          <a:off x="467544" y="707886"/>
          <a:ext cx="8890770" cy="60722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5517232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reflection blurRad="6350" stA="55000" endA="300" endPos="45500" dir="5400000" sy="-100000" algn="bl" rotWithShape="0"/>
                </a:effectLst>
              </a:rPr>
              <a:t>СТРУКТУРА МЕЖБЮДЖЕТНЫХ ТРАНСФЕРТОВ ИЗ ОБЛАСТНОГО БЮДЖЕТА</a:t>
            </a:r>
            <a:endParaRPr lang="ru-RU" sz="2000" b="1" dirty="0"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5097885" y="4684879"/>
            <a:ext cx="1656184" cy="360040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218 417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4427984" y="1549290"/>
            <a:ext cx="1656184" cy="360040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35 061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5904148" y="2132856"/>
            <a:ext cx="1656184" cy="360040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10 269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404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0" y="5301208"/>
            <a:ext cx="9144000" cy="15567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ru-RU" b="1" dirty="0"/>
          </a:p>
        </p:txBody>
      </p:sp>
      <p:sp>
        <p:nvSpPr>
          <p:cNvPr id="7" name="Дата 2"/>
          <p:cNvSpPr>
            <a:spLocks noGrp="1"/>
          </p:cNvSpPr>
          <p:nvPr>
            <p:ph type="dt" sz="half" idx="10"/>
          </p:nvPr>
        </p:nvSpPr>
        <p:spPr>
          <a:xfrm>
            <a:off x="5072066" y="6492875"/>
            <a:ext cx="2286000" cy="365125"/>
          </a:xfrm>
        </p:spPr>
        <p:txBody>
          <a:bodyPr/>
          <a:lstStyle/>
          <a:p>
            <a:fld id="{4C378FFA-0BD4-45AA-A1B1-F7511C3C856B}" type="datetime1">
              <a:rPr lang="ru-RU" smtClean="0"/>
              <a:pPr/>
              <a:t>16.12.2015</a:t>
            </a:fld>
            <a:endParaRPr lang="ru-RU" dirty="0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858000" y="6492875"/>
            <a:ext cx="2286000" cy="365125"/>
          </a:xfrm>
        </p:spPr>
        <p:txBody>
          <a:bodyPr/>
          <a:lstStyle/>
          <a:p>
            <a:r>
              <a:rPr lang="ru-RU" dirty="0" err="1" smtClean="0"/>
              <a:t>Зиминский</a:t>
            </a:r>
            <a:r>
              <a:rPr lang="ru-RU" dirty="0" smtClean="0"/>
              <a:t> район</a:t>
            </a:r>
            <a:endParaRPr lang="ru-RU" dirty="0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61197842"/>
              </p:ext>
            </p:extLst>
          </p:nvPr>
        </p:nvGraphicFramePr>
        <p:xfrm>
          <a:off x="0" y="836712"/>
          <a:ext cx="9144000" cy="55212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6"/>
          <p:cNvSpPr txBox="1"/>
          <p:nvPr/>
        </p:nvSpPr>
        <p:spPr>
          <a:xfrm>
            <a:off x="2915815" y="2087477"/>
            <a:ext cx="812353" cy="362889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-15</a:t>
            </a:r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reflection blurRad="6350" stA="55000" endA="300" endPos="45500" dir="5400000" sy="-100000" algn="bl" rotWithShape="0"/>
                </a:effectLst>
              </a:rPr>
              <a:t>ПОКАЗАТЕЛИ БЕЗВОЗМЕЗДНЫХ ПОСТУПЛЕНИЙ В БЮДЖЕТ МУНИЦИПАЛЬНОГО РАЙОНА</a:t>
            </a:r>
            <a:endParaRPr lang="ru-RU" sz="2000" b="1" dirty="0"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5360840" y="1551662"/>
            <a:ext cx="1354300" cy="642942"/>
          </a:xfrm>
          <a:prstGeom prst="rightArrow">
            <a:avLst>
              <a:gd name="adj1" fmla="val 50000"/>
              <a:gd name="adj2" fmla="val 37925"/>
            </a:avLst>
          </a:prstGeom>
          <a:gradFill rotWithShape="1">
            <a:gsLst>
              <a:gs pos="0">
                <a:srgbClr val="6BB1C9">
                  <a:shade val="60000"/>
                </a:srgbClr>
              </a:gs>
              <a:gs pos="33000">
                <a:srgbClr val="6BB1C9">
                  <a:tint val="86500"/>
                </a:srgbClr>
              </a:gs>
              <a:gs pos="46750">
                <a:srgbClr val="6BB1C9">
                  <a:tint val="71000"/>
                  <a:satMod val="112000"/>
                </a:srgbClr>
              </a:gs>
              <a:gs pos="53000">
                <a:srgbClr val="6BB1C9">
                  <a:tint val="71000"/>
                  <a:satMod val="112000"/>
                </a:srgbClr>
              </a:gs>
              <a:gs pos="68000">
                <a:srgbClr val="6BB1C9">
                  <a:tint val="86000"/>
                </a:srgbClr>
              </a:gs>
              <a:gs pos="100000">
                <a:srgbClr val="6BB1C9">
                  <a:shade val="60000"/>
                </a:srgbClr>
              </a:gs>
            </a:gsLst>
            <a:lin ang="8350000" scaled="1"/>
          </a:gradFill>
          <a:ln>
            <a:noFill/>
          </a:ln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- 32 132</a:t>
            </a:r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715272" y="428604"/>
            <a:ext cx="12029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(тыс.руб.)</a:t>
            </a:r>
            <a:endParaRPr lang="ru-RU" b="1" dirty="0"/>
          </a:p>
        </p:txBody>
      </p:sp>
      <p:sp>
        <p:nvSpPr>
          <p:cNvPr id="21" name="TextBox 6"/>
          <p:cNvSpPr txBox="1"/>
          <p:nvPr/>
        </p:nvSpPr>
        <p:spPr>
          <a:xfrm>
            <a:off x="4165823" y="3717032"/>
            <a:ext cx="812353" cy="1891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80%</a:t>
            </a:r>
          </a:p>
        </p:txBody>
      </p:sp>
      <p:sp>
        <p:nvSpPr>
          <p:cNvPr id="24" name="TextBox 6"/>
          <p:cNvSpPr txBox="1"/>
          <p:nvPr/>
        </p:nvSpPr>
        <p:spPr>
          <a:xfrm>
            <a:off x="1763688" y="1858610"/>
            <a:ext cx="626412" cy="410312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17%</a:t>
            </a:r>
          </a:p>
        </p:txBody>
      </p:sp>
      <p:sp>
        <p:nvSpPr>
          <p:cNvPr id="26" name="TextBox 6"/>
          <p:cNvSpPr txBox="1"/>
          <p:nvPr/>
        </p:nvSpPr>
        <p:spPr>
          <a:xfrm>
            <a:off x="4357687" y="2714620"/>
            <a:ext cx="571504" cy="42634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20%</a:t>
            </a:r>
          </a:p>
        </p:txBody>
      </p:sp>
      <p:sp>
        <p:nvSpPr>
          <p:cNvPr id="29" name="TextBox 6"/>
          <p:cNvSpPr txBox="1"/>
          <p:nvPr/>
        </p:nvSpPr>
        <p:spPr>
          <a:xfrm>
            <a:off x="6715140" y="2871278"/>
            <a:ext cx="571504" cy="42634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17%</a:t>
            </a:r>
          </a:p>
        </p:txBody>
      </p:sp>
      <p:sp>
        <p:nvSpPr>
          <p:cNvPr id="30" name="TextBox 6"/>
          <p:cNvSpPr txBox="1"/>
          <p:nvPr/>
        </p:nvSpPr>
        <p:spPr>
          <a:xfrm>
            <a:off x="5360840" y="2721563"/>
            <a:ext cx="812353" cy="362889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-23,9</a:t>
            </a:r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786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10645-F89B-4178-AB6D-39117E836B37}" type="datetime1">
              <a:rPr lang="ru-RU" smtClean="0"/>
              <a:pPr/>
              <a:t>16.12.2015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12</a:t>
            </a:fld>
            <a:endParaRPr lang="ru-RU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4242947663"/>
              </p:ext>
            </p:extLst>
          </p:nvPr>
        </p:nvGraphicFramePr>
        <p:xfrm>
          <a:off x="2627784" y="836712"/>
          <a:ext cx="6336704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18864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effectLst>
                  <a:reflection blurRad="6350" stA="55000" endA="300" endPos="45500" dir="5400000" sy="-100000" algn="bl" rotWithShape="0"/>
                </a:effectLst>
              </a:rPr>
              <a:t>РАСХОДЫ БЮДЖЕТА НА 2016 ГОД</a:t>
            </a:r>
            <a:endParaRPr lang="ru-RU" sz="2400" b="1" dirty="0"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1" name="Содержимое 2"/>
          <p:cNvSpPr>
            <a:spLocks noGrp="1"/>
          </p:cNvSpPr>
          <p:nvPr>
            <p:ph sz="half" idx="1"/>
          </p:nvPr>
        </p:nvSpPr>
        <p:spPr>
          <a:xfrm>
            <a:off x="0" y="1556792"/>
            <a:ext cx="3205020" cy="514543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rgbClr val="0000FF"/>
                </a:solidFill>
              </a:rPr>
              <a:t>315 544,5 </a:t>
            </a:r>
            <a:r>
              <a:rPr lang="ru-RU" sz="2400" b="1" dirty="0" smtClean="0"/>
              <a:t>тыс. руб.</a:t>
            </a:r>
            <a:r>
              <a:rPr lang="ru-RU" sz="2400" dirty="0" smtClean="0"/>
              <a:t>, </a:t>
            </a:r>
          </a:p>
          <a:p>
            <a:pPr marL="0" indent="0">
              <a:buNone/>
            </a:pPr>
            <a:r>
              <a:rPr lang="ru-RU" sz="2400" dirty="0" smtClean="0"/>
              <a:t>из них: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ru-RU" sz="2400" dirty="0"/>
              <a:t>з</a:t>
            </a:r>
            <a:r>
              <a:rPr lang="ru-RU" sz="2400" dirty="0" smtClean="0"/>
              <a:t>а счет целевых средств - </a:t>
            </a:r>
          </a:p>
          <a:p>
            <a:pPr lvl="0">
              <a:buNone/>
            </a:pPr>
            <a:r>
              <a:rPr lang="ru-RU" sz="2400" b="1" dirty="0" smtClean="0"/>
              <a:t>     </a:t>
            </a:r>
            <a:r>
              <a:rPr lang="ru-RU" sz="2400" b="1" dirty="0">
                <a:solidFill>
                  <a:srgbClr val="0000FF"/>
                </a:solidFill>
              </a:rPr>
              <a:t>219 704 </a:t>
            </a:r>
            <a:r>
              <a:rPr lang="ru-RU" sz="2400" b="1" dirty="0" smtClean="0"/>
              <a:t>тыс. руб.</a:t>
            </a:r>
            <a:endParaRPr lang="ru-RU" sz="2400" dirty="0"/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 smtClean="0"/>
              <a:t>за счет собственных средств - </a:t>
            </a:r>
          </a:p>
          <a:p>
            <a:pPr lvl="0">
              <a:buNone/>
            </a:pPr>
            <a:r>
              <a:rPr lang="ru-RU" sz="2400" b="1" dirty="0" smtClean="0">
                <a:solidFill>
                  <a:srgbClr val="0000FF"/>
                </a:solidFill>
              </a:rPr>
              <a:t>     </a:t>
            </a:r>
            <a:r>
              <a:rPr lang="ru-RU" sz="2400" b="1" dirty="0">
                <a:solidFill>
                  <a:srgbClr val="0000FF"/>
                </a:solidFill>
              </a:rPr>
              <a:t>95 840 </a:t>
            </a:r>
            <a:r>
              <a:rPr lang="ru-RU" sz="2400" b="1" dirty="0" smtClean="0"/>
              <a:t>тыс. руб. </a:t>
            </a:r>
          </a:p>
          <a:p>
            <a:pPr algn="ctr"/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675606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10645-F89B-4178-AB6D-39117E836B37}" type="datetime1">
              <a:rPr lang="ru-RU" smtClean="0"/>
              <a:pPr/>
              <a:t>16.12.2015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6ABEB0-49D6-45FC-8D70-7445789BACF1}" type="slidenum">
              <a:rPr lang="ru-RU" smtClean="0"/>
              <a:pPr/>
              <a:t>13</a:t>
            </a:fld>
            <a:endParaRPr lang="ru-RU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523426594"/>
              </p:ext>
            </p:extLst>
          </p:nvPr>
        </p:nvGraphicFramePr>
        <p:xfrm>
          <a:off x="395536" y="419472"/>
          <a:ext cx="8352928" cy="5616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188640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effectLst>
                  <a:reflection blurRad="6350" stA="55000" endA="300" endPos="45500" dir="5400000" sy="-100000" algn="bl" rotWithShape="0"/>
                </a:effectLst>
              </a:rPr>
              <a:t>ПОТРЕБНОСТЬ БЮДЖЕТА НА 2016 ГОД</a:t>
            </a:r>
            <a:endParaRPr lang="ru-RU" sz="2400" b="1" dirty="0"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0" name="Содержимое 2"/>
          <p:cNvSpPr>
            <a:spLocks noGrp="1"/>
          </p:cNvSpPr>
          <p:nvPr>
            <p:ph sz="half" idx="1"/>
          </p:nvPr>
        </p:nvSpPr>
        <p:spPr>
          <a:xfrm>
            <a:off x="0" y="4221088"/>
            <a:ext cx="9071454" cy="464137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 smtClean="0"/>
              <a:t>На исполнение собственных полномочий:</a:t>
            </a:r>
          </a:p>
          <a:p>
            <a:pPr marL="0" indent="0" algn="ctr">
              <a:buNone/>
            </a:pPr>
            <a:r>
              <a:rPr lang="ru-RU" sz="2000" b="1" dirty="0" smtClean="0"/>
              <a:t>Потребность - </a:t>
            </a:r>
            <a:r>
              <a:rPr lang="ru-RU" sz="2000" b="1" dirty="0" smtClean="0">
                <a:solidFill>
                  <a:srgbClr val="0000FF"/>
                </a:solidFill>
              </a:rPr>
              <a:t>143 158 тыс. рублей</a:t>
            </a:r>
          </a:p>
          <a:p>
            <a:pPr marL="0" indent="0" algn="ctr">
              <a:buNone/>
            </a:pPr>
            <a:r>
              <a:rPr lang="ru-RU" sz="2000" b="1" dirty="0" smtClean="0"/>
              <a:t>Планируется – </a:t>
            </a:r>
            <a:r>
              <a:rPr lang="ru-RU" sz="2000" b="1" dirty="0" smtClean="0">
                <a:solidFill>
                  <a:srgbClr val="0000FF"/>
                </a:solidFill>
              </a:rPr>
              <a:t>95 840 тыс. рублей</a:t>
            </a:r>
          </a:p>
          <a:p>
            <a:pPr marL="0" indent="0" algn="ctr">
              <a:buNone/>
            </a:pPr>
            <a:r>
              <a:rPr lang="ru-RU" sz="2000" b="1" dirty="0" smtClean="0"/>
              <a:t>Дефицит – </a:t>
            </a:r>
            <a:r>
              <a:rPr lang="ru-RU" sz="2000" b="1" dirty="0" smtClean="0">
                <a:solidFill>
                  <a:srgbClr val="FF0000"/>
                </a:solidFill>
              </a:rPr>
              <a:t>47 318 тыс. рублей</a:t>
            </a:r>
            <a:r>
              <a:rPr lang="ru-RU" sz="2000" b="1" dirty="0" smtClean="0"/>
              <a:t>, из них:</a:t>
            </a:r>
          </a:p>
          <a:p>
            <a:pPr marL="0" indent="0" algn="ctr">
              <a:buNone/>
            </a:pPr>
            <a:r>
              <a:rPr lang="ru-RU" sz="2000" b="1" dirty="0" smtClean="0"/>
              <a:t>- на первоочередные расходы – </a:t>
            </a:r>
            <a:r>
              <a:rPr lang="ru-RU" sz="2000" b="1" dirty="0" smtClean="0">
                <a:solidFill>
                  <a:srgbClr val="0000FF"/>
                </a:solidFill>
              </a:rPr>
              <a:t>34 364 тыс. рублей</a:t>
            </a:r>
          </a:p>
          <a:p>
            <a:pPr marL="0" indent="0" algn="ctr">
              <a:buNone/>
            </a:pPr>
            <a:r>
              <a:rPr lang="ru-RU" sz="2000" b="1" dirty="0" smtClean="0"/>
              <a:t>- на прочие расходы – </a:t>
            </a:r>
            <a:r>
              <a:rPr lang="ru-RU" sz="2000" b="1" dirty="0" smtClean="0">
                <a:solidFill>
                  <a:srgbClr val="0000FF"/>
                </a:solidFill>
              </a:rPr>
              <a:t>12 954 тыс. рублей</a:t>
            </a:r>
          </a:p>
          <a:p>
            <a:pPr marL="0" indent="0" algn="ctr">
              <a:buNone/>
            </a:pPr>
            <a:r>
              <a:rPr lang="ru-RU" sz="2000" b="1" dirty="0" smtClean="0"/>
              <a:t> </a:t>
            </a:r>
          </a:p>
          <a:p>
            <a:pPr algn="ctr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49962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0" y="5301208"/>
            <a:ext cx="9144000" cy="15567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ru-RU" b="1" dirty="0"/>
          </a:p>
        </p:txBody>
      </p:sp>
      <p:sp>
        <p:nvSpPr>
          <p:cNvPr id="7" name="Дата 2"/>
          <p:cNvSpPr>
            <a:spLocks noGrp="1"/>
          </p:cNvSpPr>
          <p:nvPr>
            <p:ph type="dt" sz="half" idx="10"/>
          </p:nvPr>
        </p:nvSpPr>
        <p:spPr>
          <a:xfrm>
            <a:off x="5072066" y="6492875"/>
            <a:ext cx="2286000" cy="365125"/>
          </a:xfrm>
        </p:spPr>
        <p:txBody>
          <a:bodyPr/>
          <a:lstStyle/>
          <a:p>
            <a:fld id="{4C378FFA-0BD4-45AA-A1B1-F7511C3C856B}" type="datetime1">
              <a:rPr lang="ru-RU" smtClean="0"/>
              <a:pPr/>
              <a:t>16.12.2015</a:t>
            </a:fld>
            <a:endParaRPr lang="ru-RU" dirty="0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858000" y="6492875"/>
            <a:ext cx="2286000" cy="365125"/>
          </a:xfrm>
        </p:spPr>
        <p:txBody>
          <a:bodyPr/>
          <a:lstStyle/>
          <a:p>
            <a:r>
              <a:rPr lang="ru-RU" dirty="0" err="1" smtClean="0"/>
              <a:t>Зиминский</a:t>
            </a:r>
            <a:r>
              <a:rPr lang="ru-RU" dirty="0" smtClean="0"/>
              <a:t> район</a:t>
            </a:r>
            <a:endParaRPr lang="ru-RU" dirty="0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58450730"/>
              </p:ext>
            </p:extLst>
          </p:nvPr>
        </p:nvGraphicFramePr>
        <p:xfrm>
          <a:off x="0" y="836712"/>
          <a:ext cx="9144000" cy="55212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6"/>
          <p:cNvSpPr txBox="1"/>
          <p:nvPr/>
        </p:nvSpPr>
        <p:spPr>
          <a:xfrm>
            <a:off x="2915815" y="2087477"/>
            <a:ext cx="812353" cy="362889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-2,5</a:t>
            </a:r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reflection blurRad="6350" stA="55000" endA="300" endPos="45500" dir="5400000" sy="-100000" algn="bl" rotWithShape="0"/>
                </a:effectLst>
              </a:rPr>
              <a:t>РАСХОДЫ БЮДЖЕТА</a:t>
            </a:r>
            <a:endParaRPr lang="ru-RU" sz="2000" b="1" dirty="0"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5360840" y="1551662"/>
            <a:ext cx="1354300" cy="642942"/>
          </a:xfrm>
          <a:prstGeom prst="rightArrow">
            <a:avLst>
              <a:gd name="adj1" fmla="val 50000"/>
              <a:gd name="adj2" fmla="val 37925"/>
            </a:avLst>
          </a:prstGeom>
          <a:gradFill rotWithShape="1">
            <a:gsLst>
              <a:gs pos="0">
                <a:srgbClr val="6BB1C9">
                  <a:shade val="60000"/>
                </a:srgbClr>
              </a:gs>
              <a:gs pos="33000">
                <a:srgbClr val="6BB1C9">
                  <a:tint val="86500"/>
                </a:srgbClr>
              </a:gs>
              <a:gs pos="46750">
                <a:srgbClr val="6BB1C9">
                  <a:tint val="71000"/>
                  <a:satMod val="112000"/>
                </a:srgbClr>
              </a:gs>
              <a:gs pos="53000">
                <a:srgbClr val="6BB1C9">
                  <a:tint val="71000"/>
                  <a:satMod val="112000"/>
                </a:srgbClr>
              </a:gs>
              <a:gs pos="68000">
                <a:srgbClr val="6BB1C9">
                  <a:tint val="86000"/>
                </a:srgbClr>
              </a:gs>
              <a:gs pos="100000">
                <a:srgbClr val="6BB1C9">
                  <a:shade val="60000"/>
                </a:srgbClr>
              </a:gs>
            </a:gsLst>
            <a:lin ang="8350000" scaled="1"/>
          </a:gradFill>
          <a:ln>
            <a:noFill/>
          </a:ln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- 38  023</a:t>
            </a:r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715272" y="428604"/>
            <a:ext cx="12029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(тыс.руб.)</a:t>
            </a:r>
            <a:endParaRPr lang="ru-RU" b="1" dirty="0"/>
          </a:p>
        </p:txBody>
      </p:sp>
      <p:sp>
        <p:nvSpPr>
          <p:cNvPr id="21" name="TextBox 6"/>
          <p:cNvSpPr txBox="1"/>
          <p:nvPr/>
        </p:nvSpPr>
        <p:spPr>
          <a:xfrm>
            <a:off x="4165823" y="3717032"/>
            <a:ext cx="812353" cy="1891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67%</a:t>
            </a:r>
          </a:p>
        </p:txBody>
      </p:sp>
      <p:sp>
        <p:nvSpPr>
          <p:cNvPr id="24" name="TextBox 6"/>
          <p:cNvSpPr txBox="1"/>
          <p:nvPr/>
        </p:nvSpPr>
        <p:spPr>
          <a:xfrm>
            <a:off x="1835696" y="1882321"/>
            <a:ext cx="626412" cy="410312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25%</a:t>
            </a:r>
          </a:p>
        </p:txBody>
      </p:sp>
      <p:sp>
        <p:nvSpPr>
          <p:cNvPr id="26" name="TextBox 6"/>
          <p:cNvSpPr txBox="1"/>
          <p:nvPr/>
        </p:nvSpPr>
        <p:spPr>
          <a:xfrm>
            <a:off x="4357687" y="2714620"/>
            <a:ext cx="571504" cy="42634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33%</a:t>
            </a:r>
          </a:p>
        </p:txBody>
      </p:sp>
      <p:sp>
        <p:nvSpPr>
          <p:cNvPr id="29" name="TextBox 6"/>
          <p:cNvSpPr txBox="1"/>
          <p:nvPr/>
        </p:nvSpPr>
        <p:spPr>
          <a:xfrm>
            <a:off x="6715140" y="2871278"/>
            <a:ext cx="571504" cy="42634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30%</a:t>
            </a:r>
          </a:p>
        </p:txBody>
      </p:sp>
      <p:sp>
        <p:nvSpPr>
          <p:cNvPr id="30" name="TextBox 6"/>
          <p:cNvSpPr txBox="1"/>
          <p:nvPr/>
        </p:nvSpPr>
        <p:spPr>
          <a:xfrm>
            <a:off x="5360840" y="2721563"/>
            <a:ext cx="812353" cy="362889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-17,3</a:t>
            </a:r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9051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219200"/>
            <a:ext cx="8507288" cy="4937760"/>
          </a:xfrm>
        </p:spPr>
        <p:txBody>
          <a:bodyPr>
            <a:normAutofit/>
          </a:bodyPr>
          <a:lstStyle/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16.12.2015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err="1" smtClean="0"/>
              <a:t>Зиминский</a:t>
            </a:r>
            <a:r>
              <a:rPr lang="ru-RU" dirty="0" smtClean="0"/>
              <a:t> район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451169" y="260648"/>
            <a:ext cx="8393981" cy="1440160"/>
          </a:xfrm>
          <a:prstGeom prst="rect">
            <a:avLst/>
          </a:prstGeom>
          <a:solidFill>
            <a:srgbClr val="CCFFCC"/>
          </a:solidFill>
          <a:ln w="9525" cap="flat">
            <a:solidFill>
              <a:srgbClr val="92D050"/>
            </a:solidFill>
            <a:round/>
            <a:headEnd/>
            <a:tailEnd/>
          </a:ln>
          <a:effectLst/>
        </p:spPr>
        <p:txBody>
          <a:bodyPr anchor="ctr"/>
          <a:lstStyle/>
          <a:p>
            <a:pPr lvl="0" algn="ctr"/>
            <a:r>
              <a:rPr lang="ru-RU" sz="2400" b="1" dirty="0" smtClean="0"/>
              <a:t>В целях повышения эффективности и результативности бюджетных расходов бюджет формируется через реализацию муниципальных программ</a:t>
            </a:r>
          </a:p>
        </p:txBody>
      </p:sp>
      <p:sp>
        <p:nvSpPr>
          <p:cNvPr id="10" name="Rectangle 18"/>
          <p:cNvSpPr>
            <a:spLocks noChangeArrowheads="1"/>
          </p:cNvSpPr>
          <p:nvPr/>
        </p:nvSpPr>
        <p:spPr bwMode="auto">
          <a:xfrm>
            <a:off x="251520" y="2706059"/>
            <a:ext cx="8784975" cy="1656460"/>
          </a:xfrm>
          <a:prstGeom prst="rect">
            <a:avLst/>
          </a:prstGeom>
          <a:solidFill>
            <a:srgbClr val="CCFFCC"/>
          </a:solidFill>
          <a:ln w="9525" cap="flat">
            <a:solidFill>
              <a:srgbClr val="00FF00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b="1" dirty="0" smtClean="0"/>
              <a:t>Распределение расходов по программам:</a:t>
            </a:r>
          </a:p>
          <a:p>
            <a:pPr marL="285750" indent="-285750" algn="ctr">
              <a:buFontTx/>
              <a:buChar char="-"/>
            </a:pPr>
            <a:r>
              <a:rPr lang="ru-RU" b="1" dirty="0" smtClean="0">
                <a:solidFill>
                  <a:srgbClr val="0000FF"/>
                </a:solidFill>
              </a:rPr>
              <a:t>13 муниципальных программ в сфере образования</a:t>
            </a:r>
            <a:r>
              <a:rPr lang="ru-RU" b="1" dirty="0">
                <a:solidFill>
                  <a:srgbClr val="0000FF"/>
                </a:solidFill>
              </a:rPr>
              <a:t>, здравоохранения, социальной политики, культуры, спорта, экономики и </a:t>
            </a:r>
            <a:r>
              <a:rPr lang="ru-RU" b="1" dirty="0" smtClean="0">
                <a:solidFill>
                  <a:srgbClr val="0000FF"/>
                </a:solidFill>
              </a:rPr>
              <a:t>другие</a:t>
            </a:r>
          </a:p>
          <a:p>
            <a:pPr algn="ctr"/>
            <a:r>
              <a:rPr lang="ru-RU" b="1" dirty="0" smtClean="0">
                <a:solidFill>
                  <a:srgbClr val="0000FF"/>
                </a:solidFill>
              </a:rPr>
              <a:t>- Объем </a:t>
            </a:r>
            <a:r>
              <a:rPr lang="ru-RU" b="1" dirty="0">
                <a:solidFill>
                  <a:srgbClr val="0000FF"/>
                </a:solidFill>
              </a:rPr>
              <a:t>программных расходов составит </a:t>
            </a:r>
            <a:r>
              <a:rPr lang="ru-RU" sz="2000" b="1" dirty="0">
                <a:solidFill>
                  <a:srgbClr val="0000FF"/>
                </a:solidFill>
              </a:rPr>
              <a:t>285 198,8 </a:t>
            </a:r>
            <a:r>
              <a:rPr lang="ru-RU" b="1" dirty="0">
                <a:solidFill>
                  <a:srgbClr val="0000FF"/>
                </a:solidFill>
              </a:rPr>
              <a:t>тыс. </a:t>
            </a:r>
            <a:r>
              <a:rPr lang="ru-RU" b="1" dirty="0" smtClean="0">
                <a:solidFill>
                  <a:srgbClr val="0000FF"/>
                </a:solidFill>
              </a:rPr>
              <a:t>рублей (90,4% расходов)</a:t>
            </a:r>
          </a:p>
        </p:txBody>
      </p:sp>
      <p:sp>
        <p:nvSpPr>
          <p:cNvPr id="11" name="Rectangle 18"/>
          <p:cNvSpPr>
            <a:spLocks noChangeArrowheads="1"/>
          </p:cNvSpPr>
          <p:nvPr/>
        </p:nvSpPr>
        <p:spPr bwMode="auto">
          <a:xfrm>
            <a:off x="4757274" y="4872723"/>
            <a:ext cx="4111171" cy="1512168"/>
          </a:xfrm>
          <a:prstGeom prst="rect">
            <a:avLst/>
          </a:prstGeom>
          <a:solidFill>
            <a:srgbClr val="CCFFCC"/>
          </a:solidFill>
          <a:ln w="9525" cap="flat">
            <a:solidFill>
              <a:srgbClr val="00FF00"/>
            </a:solidFill>
            <a:round/>
            <a:headEnd/>
            <a:tailEnd/>
          </a:ln>
          <a:effectLst/>
        </p:spPr>
        <p:txBody>
          <a:bodyPr anchor="ctr"/>
          <a:lstStyle/>
          <a:p>
            <a:pPr lvl="0" algn="ctr"/>
            <a:r>
              <a:rPr lang="ru-RU" sz="1600" b="1" dirty="0" smtClean="0"/>
              <a:t>Значение показателей муниципальной программы является индикатором по данному направлению деятельности и сигнализирует о плохом или хорошем результате, необходимости принятия новых решений</a:t>
            </a:r>
            <a:endParaRPr lang="ru-RU" sz="1600" b="1" dirty="0"/>
          </a:p>
        </p:txBody>
      </p:sp>
      <p:sp>
        <p:nvSpPr>
          <p:cNvPr id="15" name="Стрелка вправо 14"/>
          <p:cNvSpPr/>
          <p:nvPr/>
        </p:nvSpPr>
        <p:spPr>
          <a:xfrm rot="5400000">
            <a:off x="4201219" y="2241727"/>
            <a:ext cx="500034" cy="428628"/>
          </a:xfrm>
          <a:prstGeom prst="rightArrow">
            <a:avLst/>
          </a:prstGeom>
          <a:solidFill>
            <a:srgbClr val="C5FF99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 rot="5400000">
            <a:off x="2118436" y="4402906"/>
            <a:ext cx="509404" cy="428628"/>
          </a:xfrm>
          <a:prstGeom prst="rightArrow">
            <a:avLst/>
          </a:prstGeom>
          <a:solidFill>
            <a:srgbClr val="C5FF99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Rectangle 18"/>
          <p:cNvSpPr>
            <a:spLocks noChangeArrowheads="1"/>
          </p:cNvSpPr>
          <p:nvPr/>
        </p:nvSpPr>
        <p:spPr bwMode="auto">
          <a:xfrm>
            <a:off x="459101" y="4902591"/>
            <a:ext cx="3981233" cy="1512168"/>
          </a:xfrm>
          <a:prstGeom prst="rect">
            <a:avLst/>
          </a:prstGeom>
          <a:solidFill>
            <a:srgbClr val="CCFFCC"/>
          </a:solidFill>
          <a:ln w="9525" cap="flat">
            <a:solidFill>
              <a:srgbClr val="00FF00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1600" b="1" dirty="0" smtClean="0"/>
              <a:t>Муниципальная программа имеет цель, задачи и показатели эффективности, которые отражают степень их достижения (решения), т.е. действия и бюджетные средства направлены на достижения заданного результата</a:t>
            </a:r>
            <a:endParaRPr lang="ru-RU" sz="1600" b="1" dirty="0"/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504279" y="1818780"/>
            <a:ext cx="8322543" cy="387244"/>
          </a:xfrm>
          <a:prstGeom prst="rect">
            <a:avLst/>
          </a:prstGeom>
          <a:solidFill>
            <a:srgbClr val="CCFFCC"/>
          </a:solidFill>
          <a:ln w="9525" cap="flat">
            <a:solidFill>
              <a:srgbClr val="00FF00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b="1" dirty="0" smtClean="0"/>
              <a:t>Преимущества программного бюджета</a:t>
            </a:r>
            <a:endParaRPr lang="ru-RU" b="1" dirty="0"/>
          </a:p>
        </p:txBody>
      </p:sp>
      <p:sp>
        <p:nvSpPr>
          <p:cNvPr id="17" name="Стрелка вправо 16"/>
          <p:cNvSpPr/>
          <p:nvPr/>
        </p:nvSpPr>
        <p:spPr>
          <a:xfrm rot="5240894">
            <a:off x="6562841" y="4428613"/>
            <a:ext cx="500034" cy="428628"/>
          </a:xfrm>
          <a:prstGeom prst="rightArrow">
            <a:avLst/>
          </a:prstGeom>
          <a:solidFill>
            <a:srgbClr val="C5FF99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3652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72949710"/>
              </p:ext>
            </p:extLst>
          </p:nvPr>
        </p:nvGraphicFramePr>
        <p:xfrm>
          <a:off x="395536" y="896526"/>
          <a:ext cx="8496944" cy="56288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5517232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4745" y="9422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reflection blurRad="6350" stA="55000" endA="300" endPos="45500" dir="5400000" sy="-100000" algn="bl" rotWithShape="0"/>
                </a:effectLst>
              </a:rPr>
              <a:t>РАСПРЕДЕЛЕНИЕ РАСХОДОВ</a:t>
            </a:r>
          </a:p>
          <a:p>
            <a:pPr algn="ctr"/>
            <a:r>
              <a:rPr lang="ru-RU" sz="2000" b="1" dirty="0" smtClean="0">
                <a:effectLst>
                  <a:reflection blurRad="6350" stA="55000" endA="300" endPos="45500" dir="5400000" sy="-100000" algn="bl" rotWithShape="0"/>
                </a:effectLst>
              </a:rPr>
              <a:t>ПО МУНИЦИПАЛЬНЫМ ПРОГРАММАМ</a:t>
            </a:r>
          </a:p>
        </p:txBody>
      </p:sp>
      <p:sp>
        <p:nvSpPr>
          <p:cNvPr id="11" name="TextBox 6"/>
          <p:cNvSpPr txBox="1"/>
          <p:nvPr/>
        </p:nvSpPr>
        <p:spPr>
          <a:xfrm>
            <a:off x="5148064" y="3861048"/>
            <a:ext cx="1656184" cy="360040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/>
              <a:t>285 </a:t>
            </a:r>
            <a:r>
              <a:rPr lang="ru-RU" sz="1400" b="1" dirty="0" smtClean="0"/>
              <a:t>199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6"/>
          <p:cNvSpPr txBox="1"/>
          <p:nvPr/>
        </p:nvSpPr>
        <p:spPr>
          <a:xfrm>
            <a:off x="1475656" y="2373425"/>
            <a:ext cx="1656184" cy="360040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/>
              <a:t>27  677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3995936" y="1700808"/>
            <a:ext cx="1656184" cy="360040"/>
          </a:xfrm>
          <a:prstGeom prst="rect">
            <a:avLst/>
          </a:prstGeom>
          <a:noFill/>
          <a:ln w="9525" cmpd="sng"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/>
              <a:t>2 668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1157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16.12.2015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715272" y="857232"/>
            <a:ext cx="12029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(тыс.руб.)</a:t>
            </a:r>
            <a:endParaRPr lang="ru-RU" b="1" dirty="0"/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0" y="857232"/>
          <a:ext cx="4932040" cy="5452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3226569427"/>
              </p:ext>
            </p:extLst>
          </p:nvPr>
        </p:nvGraphicFramePr>
        <p:xfrm>
          <a:off x="179512" y="496142"/>
          <a:ext cx="8813199" cy="60292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reflection blurRad="6350" stA="55000" endA="300" endPos="45500" dir="5400000" sy="-100000" algn="bl" rotWithShape="0"/>
                </a:effectLst>
              </a:rPr>
              <a:t>СТРУКТУРА РАСХОДОВ БЮДЖЕТА</a:t>
            </a:r>
          </a:p>
          <a:p>
            <a:pPr algn="ctr"/>
            <a:r>
              <a:rPr lang="ru-RU" b="1" dirty="0" smtClean="0">
                <a:effectLst>
                  <a:reflection blurRad="6350" stA="55000" endA="300" endPos="45500" dir="5400000" sy="-100000" algn="bl" rotWithShape="0"/>
                </a:effectLst>
              </a:rPr>
              <a:t>НА 2016 ГОД</a:t>
            </a:r>
          </a:p>
          <a:p>
            <a:pPr algn="ctr"/>
            <a:endParaRPr lang="ru-RU" b="1" dirty="0"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reflection blurRad="6350" stA="55000" endA="300" endPos="45500" dir="5400000" sy="-100000" algn="bl" rotWithShape="0"/>
                </a:effectLst>
              </a:rPr>
              <a:t>ДИНАМИКА РАСХОДОВ БЮДЖЕТА</a:t>
            </a:r>
          </a:p>
          <a:p>
            <a:pPr algn="ctr"/>
            <a:endParaRPr lang="ru-RU" b="1" dirty="0"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786710" y="428604"/>
            <a:ext cx="109138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/>
              <a:t>(тыс.руб.)</a:t>
            </a:r>
            <a:endParaRPr lang="ru-RU" sz="1600" b="1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2366461"/>
              </p:ext>
            </p:extLst>
          </p:nvPr>
        </p:nvGraphicFramePr>
        <p:xfrm>
          <a:off x="108000" y="767158"/>
          <a:ext cx="8928988" cy="541703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317174"/>
                <a:gridCol w="614908"/>
                <a:gridCol w="614908"/>
                <a:gridCol w="912755"/>
                <a:gridCol w="845499"/>
                <a:gridCol w="874324"/>
                <a:gridCol w="749420"/>
              </a:tblGrid>
              <a:tr h="34337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effectLst/>
                        </a:rPr>
                        <a:t>Наименование показателя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РЗ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ПР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Оценка 2015 г.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Проект на 2016 г.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Темп роста/снижения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73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сумма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effectLst/>
                        </a:rPr>
                        <a:t>%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ctr"/>
                </a:tc>
              </a:tr>
              <a:tr h="27734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</a:rPr>
                        <a:t>ОБЩЕГОСУДАРСТВЕННЫЕ ВОПРОСЫ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</a:rPr>
                        <a:t>01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</a:rPr>
                        <a:t>00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>
                          <a:effectLst/>
                        </a:rPr>
                        <a:t>45 303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>
                          <a:effectLst/>
                        </a:rPr>
                        <a:t>32 092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>
                          <a:effectLst/>
                        </a:rPr>
                        <a:t>-13 211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>
                          <a:effectLst/>
                        </a:rPr>
                        <a:t>-29%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</a:tr>
              <a:tr h="528306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</a:rPr>
                        <a:t>НАЦИОНАЛЬНАЯ БЕЗОПАСНОСТЬ И ПРАВООХРАНИТЕЛЬНАЯ ДЕЯТЕЛЬНОСТЬ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03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00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>
                          <a:effectLst/>
                        </a:rPr>
                        <a:t>1 427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>
                          <a:effectLst/>
                        </a:rPr>
                        <a:t>850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>
                          <a:effectLst/>
                        </a:rPr>
                        <a:t>-577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>
                          <a:effectLst/>
                        </a:rPr>
                        <a:t>-40%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</a:tr>
              <a:tr h="27734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>
                          <a:effectLst/>
                        </a:rPr>
                        <a:t>НАЦИОНАЛЬНАЯ ЭКОНОМИКА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</a:rPr>
                        <a:t>04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</a:rPr>
                        <a:t>00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>
                          <a:effectLst/>
                        </a:rPr>
                        <a:t>2 475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>
                          <a:effectLst/>
                        </a:rPr>
                        <a:t>2 035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>
                          <a:effectLst/>
                        </a:rPr>
                        <a:t>-440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>
                          <a:effectLst/>
                        </a:rPr>
                        <a:t>-18%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</a:tr>
              <a:tr h="27734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>
                          <a:effectLst/>
                        </a:rPr>
                        <a:t>ЖИЛИЩНО-КОММУНАЛЬНОЕ ХОЗЯЙСТВО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</a:rPr>
                        <a:t>05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</a:rPr>
                        <a:t>00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>
                          <a:effectLst/>
                        </a:rPr>
                        <a:t>11 000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>
                          <a:effectLst/>
                        </a:rPr>
                        <a:t>2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>
                          <a:effectLst/>
                        </a:rPr>
                        <a:t>-10 998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>
                          <a:effectLst/>
                        </a:rPr>
                        <a:t>-100%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</a:tr>
              <a:tr h="27734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>
                          <a:effectLst/>
                        </a:rPr>
                        <a:t>ОХРАНА ОКРУЖАЮЩЕЙ СРЕДЫ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</a:rPr>
                        <a:t>06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</a:rPr>
                        <a:t>00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>
                          <a:effectLst/>
                        </a:rPr>
                        <a:t>88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>
                          <a:effectLst/>
                        </a:rPr>
                        <a:t>5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>
                          <a:effectLst/>
                        </a:rPr>
                        <a:t>-83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>
                          <a:effectLst/>
                        </a:rPr>
                        <a:t>-94%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</a:tr>
              <a:tr h="27734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</a:rPr>
                        <a:t>ОБРАЗОВАНИЕ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</a:rPr>
                        <a:t>07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</a:rPr>
                        <a:t>00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>
                          <a:effectLst/>
                        </a:rPr>
                        <a:t>268 158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>
                          <a:effectLst/>
                        </a:rPr>
                        <a:t>259 142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>
                          <a:effectLst/>
                        </a:rPr>
                        <a:t>-9 016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>
                          <a:effectLst/>
                        </a:rPr>
                        <a:t>-3%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</a:tr>
              <a:tr h="27734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>
                          <a:effectLst/>
                        </a:rPr>
                        <a:t>КУЛЬТУРА, КИНЕМАТОГРАФИЯ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</a:rPr>
                        <a:t>08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</a:rPr>
                        <a:t>00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>
                          <a:effectLst/>
                        </a:rPr>
                        <a:t>8 290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>
                          <a:effectLst/>
                        </a:rPr>
                        <a:t>6 365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>
                          <a:effectLst/>
                        </a:rPr>
                        <a:t>-1 925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>
                          <a:effectLst/>
                        </a:rPr>
                        <a:t>-23%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</a:tr>
              <a:tr h="27734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>
                          <a:effectLst/>
                        </a:rPr>
                        <a:t>ЗДРАВООХРАНЕНИЕ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</a:rPr>
                        <a:t>09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</a:rPr>
                        <a:t>00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>
                          <a:effectLst/>
                        </a:rPr>
                        <a:t>134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>
                          <a:effectLst/>
                        </a:rPr>
                        <a:t>50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>
                          <a:effectLst/>
                        </a:rPr>
                        <a:t>-84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>
                          <a:effectLst/>
                        </a:rPr>
                        <a:t>-63%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</a:tr>
              <a:tr h="27734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</a:rPr>
                        <a:t>СОЦИАЛЬНАЯ ПОЛИТИКА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</a:rPr>
                        <a:t>10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</a:rPr>
                        <a:t>00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>
                          <a:effectLst/>
                        </a:rPr>
                        <a:t>9 007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>
                          <a:effectLst/>
                        </a:rPr>
                        <a:t>8 161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>
                          <a:effectLst/>
                        </a:rPr>
                        <a:t>-846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>
                          <a:effectLst/>
                        </a:rPr>
                        <a:t>-9%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</a:tr>
              <a:tr h="27734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</a:rPr>
                        <a:t>ФИЗИЧЕСКАЯ КУЛЬТУРА И СПОРТ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</a:rPr>
                        <a:t>11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</a:rPr>
                        <a:t>00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>
                          <a:effectLst/>
                        </a:rPr>
                        <a:t>208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>
                          <a:effectLst/>
                        </a:rPr>
                        <a:t>200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>
                          <a:effectLst/>
                        </a:rPr>
                        <a:t>-8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>
                          <a:effectLst/>
                        </a:rPr>
                        <a:t>-4%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</a:tr>
              <a:tr h="27734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>
                          <a:effectLst/>
                        </a:rPr>
                        <a:t>СРЕДСТВА МАССОВОЙ ИНФОРМАЦИИ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</a:rPr>
                        <a:t>12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</a:rPr>
                        <a:t>00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>
                          <a:effectLst/>
                        </a:rPr>
                        <a:t>1 284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>
                          <a:effectLst/>
                        </a:rPr>
                        <a:t>944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>
                          <a:effectLst/>
                        </a:rPr>
                        <a:t>-340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>
                          <a:effectLst/>
                        </a:rPr>
                        <a:t>-26%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</a:tr>
              <a:tr h="34179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</a:rPr>
                        <a:t>ОБСЛУЖИВАНИЕ ГОСУДАРСТВЕННОГО И МУНИЦИПАЛЬНОГО ДОЛГА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</a:rPr>
                        <a:t>13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</a:rPr>
                        <a:t>00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>
                          <a:effectLst/>
                        </a:rPr>
                        <a:t>108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>
                          <a:effectLst/>
                        </a:rPr>
                        <a:t> 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>
                          <a:effectLst/>
                        </a:rPr>
                        <a:t>0%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</a:tr>
              <a:tr h="70716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</a:rPr>
                        <a:t>МЕЖБЮДЖЕТНЫЕ ТРАНСФЕРТЫ ОБЩЕГО ХАРАКТЕРА БЮДЖЕТАМ БЮДЖЕТНОЙ СИСТЕМЫ РОССИЙСКОЙ ФЕДЕРАЦИИ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</a:rPr>
                        <a:t>14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>
                          <a:effectLst/>
                        </a:rPr>
                        <a:t>00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>
                          <a:effectLst/>
                        </a:rPr>
                        <a:t>6 085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>
                          <a:effectLst/>
                        </a:rPr>
                        <a:t>5 699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>
                          <a:effectLst/>
                        </a:rPr>
                        <a:t>-386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>
                          <a:effectLst/>
                        </a:rPr>
                        <a:t>-6%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</a:tr>
              <a:tr h="2773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effectLst/>
                        </a:rPr>
                        <a:t>ВСЕГО: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>
                          <a:effectLst/>
                        </a:rPr>
                        <a:t>0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>
                          <a:effectLst/>
                        </a:rPr>
                        <a:t>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>
                          <a:effectLst/>
                        </a:rPr>
                        <a:t>353 567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>
                          <a:effectLst/>
                        </a:rPr>
                        <a:t>315 545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>
                          <a:effectLst/>
                        </a:rPr>
                        <a:t>-38 023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>
                          <a:effectLst/>
                        </a:rPr>
                        <a:t>-11%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2000" marR="72000" marT="0" marB="0" anchor="b"/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7454909" y="1340768"/>
            <a:ext cx="1584176" cy="496855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16.12.2015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19</a:t>
            </a:fld>
            <a:endParaRPr lang="ru-RU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955720019"/>
              </p:ext>
            </p:extLst>
          </p:nvPr>
        </p:nvGraphicFramePr>
        <p:xfrm>
          <a:off x="0" y="714356"/>
          <a:ext cx="9144000" cy="55938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7572396" y="428604"/>
            <a:ext cx="12029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(тыс.руб.)</a:t>
            </a:r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0" y="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reflection blurRad="6350" stA="55000" endA="300" endPos="45500" dir="5400000" sy="-100000" algn="bl" rotWithShape="0"/>
                </a:effectLst>
              </a:rPr>
              <a:t>СТРУКТУРА РАСХОДОВ БЮДЖЕТА НА 2016 ГОД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00034" y="571480"/>
            <a:ext cx="8186766" cy="5857916"/>
          </a:xfrm>
        </p:spPr>
        <p:txBody>
          <a:bodyPr>
            <a:noAutofit/>
          </a:bodyPr>
          <a:lstStyle/>
          <a:p>
            <a:pPr algn="just">
              <a:buBlip>
                <a:blip r:embed="rId3"/>
              </a:buBlip>
            </a:pPr>
            <a:r>
              <a:rPr lang="ru-RU" sz="2000" b="1" dirty="0" smtClean="0"/>
              <a:t>Бюджетный кодекс Российской Федерации</a:t>
            </a:r>
          </a:p>
          <a:p>
            <a:pPr algn="just">
              <a:buBlip>
                <a:blip r:embed="rId3"/>
              </a:buBlip>
            </a:pPr>
            <a:r>
              <a:rPr lang="ru-RU" sz="2000" b="1" dirty="0" smtClean="0"/>
              <a:t>Федеральный закон от 06.10.2003 г. № 131-ФЗ «Об общих принципах организации местного самоуправления в Российской Федерации»</a:t>
            </a:r>
          </a:p>
          <a:p>
            <a:pPr algn="just">
              <a:buBlip>
                <a:blip r:embed="rId3"/>
              </a:buBlip>
            </a:pPr>
            <a:r>
              <a:rPr lang="ru-RU" sz="2000" b="1" dirty="0" smtClean="0"/>
              <a:t>Приказ Министерства финансов Российской Федерации от 01.07.2013 г. № 65н «Об утверждении Указаний о порядке применения бюджетной классификации РФ»</a:t>
            </a:r>
          </a:p>
          <a:p>
            <a:pPr algn="just">
              <a:buBlip>
                <a:blip r:embed="rId3"/>
              </a:buBlip>
            </a:pPr>
            <a:r>
              <a:rPr lang="ru-RU" sz="2000" b="1" dirty="0" smtClean="0"/>
              <a:t>Закон Иркутской области от 22.10.2013 г. № 74-ОЗ «О межбюджетных трансфертах и нормативах отчислений в местные бюджеты»</a:t>
            </a:r>
          </a:p>
          <a:p>
            <a:pPr algn="just">
              <a:buBlip>
                <a:blip r:embed="rId3"/>
              </a:buBlip>
            </a:pPr>
            <a:r>
              <a:rPr lang="ru-RU" sz="2000" b="1" dirty="0" smtClean="0"/>
              <a:t>Устав Зиминского районного муниципального образования</a:t>
            </a:r>
          </a:p>
          <a:p>
            <a:pPr algn="just">
              <a:buBlip>
                <a:blip r:embed="rId3"/>
              </a:buBlip>
            </a:pPr>
            <a:r>
              <a:rPr lang="ru-RU" sz="2000" b="1" dirty="0" smtClean="0"/>
              <a:t>Положение о бюджетном процессе в Зиминском районном муниципальном образовании</a:t>
            </a:r>
          </a:p>
          <a:p>
            <a:pPr algn="just">
              <a:buBlip>
                <a:blip r:embed="rId3"/>
              </a:buBlip>
            </a:pPr>
            <a:r>
              <a:rPr lang="ru-RU" sz="2000" b="1" dirty="0" smtClean="0"/>
              <a:t>Решение </a:t>
            </a:r>
            <a:r>
              <a:rPr lang="ru-RU" sz="2000" b="1" dirty="0"/>
              <a:t>Думы Зиминского муниципального района от 28.10.2015 г. № 112 «Об особенностях составления и утверждения проекта бюджета Зиминского районного муниципального образования на 2016 год»</a:t>
            </a:r>
          </a:p>
          <a:p>
            <a:pPr>
              <a:buBlip>
                <a:blip r:embed="rId3"/>
              </a:buBlip>
            </a:pPr>
            <a:endParaRPr lang="ru-RU" sz="2000" b="1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16.12.2015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Зиминский район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0"/>
            <a:ext cx="9144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effectLst>
                  <a:reflection blurRad="6350" stA="55000" endA="300" endPos="45500" dir="5400000" sy="-100000" algn="bl" rotWithShape="0"/>
                </a:effectLst>
              </a:rPr>
              <a:t>НОРМАТИВНО-ПРАВОВАЯ БАЗА</a:t>
            </a:r>
            <a:endParaRPr lang="ru-RU" sz="2200" b="1" dirty="0"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16.12.2015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20</a:t>
            </a:fld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0" y="21429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reflection blurRad="6350" stA="55000" endA="300" endPos="45500" dir="5400000" sy="-100000" algn="bl" rotWithShape="0"/>
                </a:effectLst>
              </a:rPr>
              <a:t>МУНИЦИПАЛЬНЫЙ ДОРОЖНЫЙ ФОНД </a:t>
            </a:r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785786" y="2643182"/>
            <a:ext cx="7715304" cy="2786082"/>
          </a:xfrm>
          <a:prstGeom prst="rect">
            <a:avLst/>
          </a:prstGeom>
          <a:solidFill>
            <a:srgbClr val="CCFFCC"/>
          </a:solidFill>
          <a:ln w="9525" cap="flat">
            <a:solidFill>
              <a:srgbClr val="92D050"/>
            </a:solidFill>
            <a:round/>
            <a:headEnd/>
            <a:tailEnd/>
          </a:ln>
          <a:effectLst/>
        </p:spPr>
        <p:txBody>
          <a:bodyPr anchor="ctr"/>
          <a:lstStyle/>
          <a:p>
            <a:pPr lvl="0" algn="ctr"/>
            <a:r>
              <a:rPr lang="ru-RU" sz="2400" b="1" dirty="0" smtClean="0"/>
              <a:t>на осуществление полномочий в области использования автомобильных дорог и осуществление дорожной деятельности в отношении автомобильных дорог общего пользования местного значения муниципального района</a:t>
            </a:r>
          </a:p>
        </p:txBody>
      </p:sp>
      <p:sp>
        <p:nvSpPr>
          <p:cNvPr id="17" name="AutoShape 13"/>
          <p:cNvSpPr>
            <a:spLocks noChangeArrowheads="1"/>
          </p:cNvSpPr>
          <p:nvPr/>
        </p:nvSpPr>
        <p:spPr bwMode="auto">
          <a:xfrm>
            <a:off x="1743054" y="844531"/>
            <a:ext cx="5643602" cy="1785950"/>
          </a:xfrm>
          <a:prstGeom prst="downArrowCallout">
            <a:avLst>
              <a:gd name="adj1" fmla="val 25000"/>
              <a:gd name="adj2" fmla="val 25000"/>
              <a:gd name="adj3" fmla="val 22415"/>
              <a:gd name="adj4" fmla="val 66667"/>
            </a:avLst>
          </a:prstGeom>
          <a:solidFill>
            <a:srgbClr val="FFFF99"/>
          </a:solidFill>
          <a:ln w="1905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lvl="0" algn="ctr"/>
            <a:r>
              <a:rPr lang="ru-RU" sz="2400" b="1" dirty="0" smtClean="0"/>
              <a:t>2016 год – 2 000 тыс. рублей</a:t>
            </a:r>
          </a:p>
          <a:p>
            <a:pPr lvl="0" algn="ctr"/>
            <a:endParaRPr lang="ru-RU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16.12.2015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21</a:t>
            </a:fld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0" y="214290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reflection blurRad="6350" stA="55000" endA="300" endPos="45500" dir="5400000" sy="-100000" algn="bl" rotWithShape="0"/>
                </a:effectLst>
              </a:rPr>
              <a:t>МЕЖБЮДЖЕТНЫЕ ТРАНСФЕРТЫ БЮДЖЕТАМ ПОСЕЛЕНИЙ</a:t>
            </a:r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522404" y="3284984"/>
            <a:ext cx="3905580" cy="2880320"/>
          </a:xfrm>
          <a:prstGeom prst="rect">
            <a:avLst/>
          </a:prstGeom>
          <a:solidFill>
            <a:srgbClr val="CCFFCC"/>
          </a:solidFill>
          <a:ln w="9525" cap="flat">
            <a:solidFill>
              <a:srgbClr val="92D050"/>
            </a:solidFill>
            <a:round/>
            <a:headEnd/>
            <a:tailEnd/>
          </a:ln>
          <a:effectLst/>
        </p:spPr>
        <p:txBody>
          <a:bodyPr anchor="ctr"/>
          <a:lstStyle/>
          <a:p>
            <a:pPr lvl="0" algn="ctr"/>
            <a:r>
              <a:rPr lang="ru-RU" sz="2400" b="1" dirty="0" smtClean="0">
                <a:solidFill>
                  <a:srgbClr val="0000FF"/>
                </a:solidFill>
              </a:rPr>
              <a:t>2 866 тыс. рублей</a:t>
            </a:r>
          </a:p>
          <a:p>
            <a:pPr lvl="0" algn="ctr"/>
            <a:r>
              <a:rPr lang="ru-RU" sz="2400" b="1" dirty="0" smtClean="0"/>
              <a:t>Районный фонд финансовой поддержки поселений</a:t>
            </a:r>
          </a:p>
          <a:p>
            <a:pPr lvl="0" algn="ctr"/>
            <a:r>
              <a:rPr lang="ru-RU" sz="2400" dirty="0" smtClean="0"/>
              <a:t>(</a:t>
            </a:r>
            <a:r>
              <a:rPr lang="ru-RU" sz="2400" dirty="0"/>
              <a:t>выравнивание бюджетной </a:t>
            </a:r>
            <a:r>
              <a:rPr lang="ru-RU" sz="2400" dirty="0" smtClean="0"/>
              <a:t>обеспеченности)</a:t>
            </a:r>
          </a:p>
        </p:txBody>
      </p:sp>
      <p:sp>
        <p:nvSpPr>
          <p:cNvPr id="17" name="AutoShape 13"/>
          <p:cNvSpPr>
            <a:spLocks noChangeArrowheads="1"/>
          </p:cNvSpPr>
          <p:nvPr/>
        </p:nvSpPr>
        <p:spPr bwMode="auto">
          <a:xfrm>
            <a:off x="539552" y="844530"/>
            <a:ext cx="8208912" cy="2296437"/>
          </a:xfrm>
          <a:prstGeom prst="downArrowCallout">
            <a:avLst>
              <a:gd name="adj1" fmla="val 25000"/>
              <a:gd name="adj2" fmla="val 25000"/>
              <a:gd name="adj3" fmla="val 22415"/>
              <a:gd name="adj4" fmla="val 66667"/>
            </a:avLst>
          </a:prstGeom>
          <a:solidFill>
            <a:srgbClr val="FFFF99"/>
          </a:solidFill>
          <a:ln w="1905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lvl="0" algn="ctr"/>
            <a:r>
              <a:rPr lang="ru-RU" sz="2400" dirty="0">
                <a:solidFill>
                  <a:srgbClr val="0000FF"/>
                </a:solidFill>
              </a:rPr>
              <a:t>Повышение финансовой устойчивости бюджетов муниципальных образований Зиминского </a:t>
            </a:r>
            <a:r>
              <a:rPr lang="ru-RU" sz="2400" dirty="0" smtClean="0">
                <a:solidFill>
                  <a:srgbClr val="0000FF"/>
                </a:solidFill>
              </a:rPr>
              <a:t>района</a:t>
            </a:r>
          </a:p>
          <a:p>
            <a:pPr lvl="0" algn="ctr"/>
            <a:r>
              <a:rPr lang="ru-RU" sz="2400" b="1" dirty="0" smtClean="0">
                <a:solidFill>
                  <a:srgbClr val="0000FF"/>
                </a:solidFill>
              </a:rPr>
              <a:t>2016 год – 5 699 тыс. рублей</a:t>
            </a:r>
          </a:p>
          <a:p>
            <a:pPr lvl="0" algn="ctr"/>
            <a:endParaRPr lang="ru-RU" b="1" dirty="0" smtClean="0"/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4788024" y="3310580"/>
            <a:ext cx="3779069" cy="2854724"/>
          </a:xfrm>
          <a:prstGeom prst="rect">
            <a:avLst/>
          </a:prstGeom>
          <a:solidFill>
            <a:srgbClr val="CCFFCC"/>
          </a:solidFill>
          <a:ln w="9525" cap="flat">
            <a:solidFill>
              <a:srgbClr val="92D050"/>
            </a:solidFill>
            <a:round/>
            <a:headEnd/>
            <a:tailEnd/>
          </a:ln>
          <a:effectLst/>
        </p:spPr>
        <p:txBody>
          <a:bodyPr anchor="ctr"/>
          <a:lstStyle/>
          <a:p>
            <a:pPr lvl="0" algn="ctr"/>
            <a:endParaRPr lang="ru-RU" sz="2400" b="1" dirty="0" smtClean="0"/>
          </a:p>
          <a:p>
            <a:pPr lvl="0" algn="ctr"/>
            <a:r>
              <a:rPr lang="ru-RU" sz="2400" b="1" dirty="0" smtClean="0">
                <a:solidFill>
                  <a:srgbClr val="0000FF"/>
                </a:solidFill>
              </a:rPr>
              <a:t>2 833 тыс. рублей</a:t>
            </a:r>
          </a:p>
          <a:p>
            <a:pPr lvl="0" algn="ctr"/>
            <a:r>
              <a:rPr lang="ru-RU" sz="2400" b="1" dirty="0" smtClean="0"/>
              <a:t>Иные межбюджетные трансферты</a:t>
            </a:r>
          </a:p>
          <a:p>
            <a:pPr lvl="0" algn="ctr"/>
            <a:r>
              <a:rPr lang="ru-RU" sz="2400" dirty="0" smtClean="0"/>
              <a:t>(поддержка </a:t>
            </a:r>
            <a:r>
              <a:rPr lang="ru-RU" sz="2400" dirty="0"/>
              <a:t>мер по обеспечению сбалансированности местных </a:t>
            </a:r>
            <a:r>
              <a:rPr lang="ru-RU" sz="2400" dirty="0" smtClean="0"/>
              <a:t>бюджетов) </a:t>
            </a:r>
          </a:p>
          <a:p>
            <a:pPr lvl="0" algn="ctr"/>
            <a:endParaRPr lang="ru-RU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1670982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16.12.2015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22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0" y="0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effectLst>
                  <a:reflection blurRad="6350" stA="55000" endA="300" endPos="45500" dir="5400000" sy="-100000" algn="bl" rotWithShape="0"/>
                </a:effectLst>
              </a:rPr>
              <a:t>МУНИЦИПАЛЬНЫЕ ЗАЙМСТВОВАНИЯ</a:t>
            </a:r>
          </a:p>
          <a:p>
            <a:pPr algn="ctr"/>
            <a:endParaRPr lang="ru-RU" sz="3600" b="1" dirty="0"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4788024" y="1772814"/>
            <a:ext cx="3605148" cy="2118251"/>
          </a:xfrm>
          <a:prstGeom prst="rect">
            <a:avLst/>
          </a:prstGeom>
          <a:solidFill>
            <a:srgbClr val="CCFFCC"/>
          </a:solidFill>
          <a:ln w="9525" cap="flat">
            <a:solidFill>
              <a:srgbClr val="00FF00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2400" b="1" dirty="0"/>
              <a:t>Бюджетные кредиты от других бюджетов бюджетной системы Российской Федерации</a:t>
            </a:r>
            <a:endParaRPr lang="ru-RU" sz="2400" b="1" dirty="0" smtClean="0"/>
          </a:p>
        </p:txBody>
      </p:sp>
      <p:sp>
        <p:nvSpPr>
          <p:cNvPr id="13" name="Стрелка вправо 12"/>
          <p:cNvSpPr/>
          <p:nvPr/>
        </p:nvSpPr>
        <p:spPr>
          <a:xfrm>
            <a:off x="934301" y="1319941"/>
            <a:ext cx="3214678" cy="1357322"/>
          </a:xfrm>
          <a:prstGeom prst="rightArrow">
            <a:avLst/>
          </a:prstGeom>
          <a:solidFill>
            <a:srgbClr val="C5FF99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Погашение бюджетного кредита - </a:t>
            </a:r>
            <a:r>
              <a:rPr lang="ru-RU" b="1" dirty="0">
                <a:solidFill>
                  <a:schemeClr val="tx1"/>
                </a:solidFill>
              </a:rPr>
              <a:t>3 </a:t>
            </a:r>
            <a:r>
              <a:rPr lang="ru-RU" b="1" dirty="0" smtClean="0">
                <a:solidFill>
                  <a:schemeClr val="tx1"/>
                </a:solidFill>
              </a:rPr>
              <a:t>695 тыс. руб.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4" name="Стрелка вправо 13"/>
          <p:cNvSpPr/>
          <p:nvPr/>
        </p:nvSpPr>
        <p:spPr>
          <a:xfrm>
            <a:off x="1001629" y="2831940"/>
            <a:ext cx="3312368" cy="1656185"/>
          </a:xfrm>
          <a:prstGeom prst="rightArrow">
            <a:avLst/>
          </a:prstGeom>
          <a:solidFill>
            <a:srgbClr val="C5FF99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Привлечение </a:t>
            </a:r>
            <a:r>
              <a:rPr lang="ru-RU" b="1" dirty="0">
                <a:solidFill>
                  <a:schemeClr val="tx1"/>
                </a:solidFill>
              </a:rPr>
              <a:t>бюджетного кредита - 3 695тыс. руб.</a:t>
            </a:r>
          </a:p>
        </p:txBody>
      </p:sp>
      <p:sp>
        <p:nvSpPr>
          <p:cNvPr id="2" name="Выноска со стрелкой вверх 1"/>
          <p:cNvSpPr/>
          <p:nvPr/>
        </p:nvSpPr>
        <p:spPr>
          <a:xfrm>
            <a:off x="1221254" y="4293096"/>
            <a:ext cx="7133540" cy="1152128"/>
          </a:xfrm>
          <a:prstGeom prst="upArrowCallout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Муниципальный долг на 01.01.2017 г. – 8 686 тыс. рублей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16.12.2015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23</a:t>
            </a:fld>
            <a:endParaRPr lang="ru-RU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09847"/>
              </p:ext>
            </p:extLst>
          </p:nvPr>
        </p:nvGraphicFramePr>
        <p:xfrm>
          <a:off x="357158" y="470680"/>
          <a:ext cx="8572559" cy="5677135"/>
        </p:xfrm>
        <a:graphic>
          <a:graphicData uri="http://schemas.openxmlformats.org/drawingml/2006/table">
            <a:tbl>
              <a:tblPr/>
              <a:tblGrid>
                <a:gridCol w="2000264"/>
                <a:gridCol w="1357322"/>
                <a:gridCol w="1124955"/>
                <a:gridCol w="589557"/>
                <a:gridCol w="928694"/>
                <a:gridCol w="1071570"/>
                <a:gridCol w="571504"/>
                <a:gridCol w="928693"/>
              </a:tblGrid>
              <a:tr h="171172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Бюджет муниципального района</a:t>
                      </a: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Бюджет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2015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(принят на начало года)</a:t>
                      </a: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Бюджет на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2015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(принят на текущую дату)</a:t>
                      </a: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Изменения в течение года</a:t>
                      </a: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Проект бюджета на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2016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Разница бюджета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2015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(принятого на начало года) и проекта бюджета на </a:t>
                      </a:r>
                      <a:r>
                        <a:rPr lang="ru-RU" sz="1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2016 </a:t>
                      </a:r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28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</a:t>
                      </a: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сумма</a:t>
                      </a: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%</a:t>
                      </a: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сумма</a:t>
                      </a: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5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ДОХОДЫ БЮДЖЕТА, в том числе:</a:t>
                      </a: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303 135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346 836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43 401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315 544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12 409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</a:tr>
              <a:tr h="451607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налоговые и неналоговые доходы</a:t>
                      </a: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42 988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50 239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16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7 251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51 079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19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8 091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300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безвозмездные поступления, в том числе</a:t>
                      </a: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260 147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296 597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36 450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264 465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4 318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6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из </a:t>
                      </a:r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финансовая помощь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40 892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58 854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43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17 962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44 761</a:t>
                      </a:r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0" i="1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3 869</a:t>
                      </a:r>
                      <a:endParaRPr lang="ru-RU" sz="1800" b="0" i="1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5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РАСХОДЫ БЮДЖЕТА</a:t>
                      </a:r>
                    </a:p>
                  </a:txBody>
                  <a:tcPr marL="36000" marR="36000" marT="6569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303 431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353 567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16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50 136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315 544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12 113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000" marR="36000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FF99"/>
                    </a:solidFill>
                  </a:tcPr>
                </a:tc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7858148" y="142852"/>
            <a:ext cx="1130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(тыс.руб.)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57158" y="2500306"/>
            <a:ext cx="8572560" cy="85725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85720" y="5572140"/>
            <a:ext cx="8643998" cy="57150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357422" y="428604"/>
            <a:ext cx="1357322" cy="607223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357950" y="357166"/>
            <a:ext cx="2571768" cy="607223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16.12.2015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0C1591-7F72-4D0D-8DF6-706D1B5031D6}" type="slidenum">
              <a:rPr lang="ru-RU" smtClean="0"/>
              <a:pPr/>
              <a:t>24</a:t>
            </a:fld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339752" y="2348880"/>
            <a:ext cx="51125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СПАСИБО ЗА ВНИМАНИЕ!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219200"/>
            <a:ext cx="8507288" cy="4937760"/>
          </a:xfrm>
        </p:spPr>
        <p:txBody>
          <a:bodyPr>
            <a:normAutofit/>
          </a:bodyPr>
          <a:lstStyle/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16.12.2015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err="1" smtClean="0"/>
              <a:t>Зиминский</a:t>
            </a:r>
            <a:r>
              <a:rPr lang="ru-RU" dirty="0" smtClean="0"/>
              <a:t> район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464299" y="116632"/>
            <a:ext cx="8393981" cy="792088"/>
          </a:xfrm>
          <a:prstGeom prst="rect">
            <a:avLst/>
          </a:prstGeom>
          <a:solidFill>
            <a:srgbClr val="CCFFCC"/>
          </a:solidFill>
          <a:ln w="9525" cap="flat">
            <a:solidFill>
              <a:srgbClr val="92D050"/>
            </a:solidFill>
            <a:round/>
            <a:headEnd/>
            <a:tailEnd/>
          </a:ln>
          <a:effectLst/>
        </p:spPr>
        <p:txBody>
          <a:bodyPr anchor="ctr"/>
          <a:lstStyle/>
          <a:p>
            <a:pPr lvl="0" algn="ctr"/>
            <a:r>
              <a:rPr lang="ru-RU" sz="2400" b="1" dirty="0" smtClean="0"/>
              <a:t>Особенности составления и утверждения проекта бюджета на 2016 год</a:t>
            </a:r>
          </a:p>
        </p:txBody>
      </p:sp>
      <p:sp>
        <p:nvSpPr>
          <p:cNvPr id="10" name="Rectangle 18"/>
          <p:cNvSpPr>
            <a:spLocks noChangeArrowheads="1"/>
          </p:cNvSpPr>
          <p:nvPr/>
        </p:nvSpPr>
        <p:spPr bwMode="auto">
          <a:xfrm>
            <a:off x="535736" y="2438487"/>
            <a:ext cx="8322543" cy="1782601"/>
          </a:xfrm>
          <a:prstGeom prst="rect">
            <a:avLst/>
          </a:prstGeom>
          <a:solidFill>
            <a:srgbClr val="CCFFCC"/>
          </a:solidFill>
          <a:ln w="9525" cap="flat">
            <a:solidFill>
              <a:srgbClr val="00FF00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b="1" dirty="0"/>
              <a:t>Федеральный закон от </a:t>
            </a:r>
            <a:r>
              <a:rPr lang="ru-RU" b="1" dirty="0" smtClean="0"/>
              <a:t>30.09.2015 г. № </a:t>
            </a:r>
            <a:r>
              <a:rPr lang="ru-RU" b="1" dirty="0"/>
              <a:t>273-ФЗ</a:t>
            </a:r>
          </a:p>
          <a:p>
            <a:pPr algn="ctr"/>
            <a:r>
              <a:rPr lang="ru-RU" b="1" dirty="0" smtClean="0"/>
              <a:t>«Об </a:t>
            </a:r>
            <a:r>
              <a:rPr lang="ru-RU" b="1" dirty="0"/>
              <a:t>особенностях составления и утверждения проектов бюджетов бюджетной системы Российской Федерации на 2016 год, о внесении изменений в отдельные законодательные акты Российской Федерации и признании утратившей силу статьи 3 Федерального закона </a:t>
            </a:r>
            <a:r>
              <a:rPr lang="ru-RU" b="1" dirty="0" smtClean="0"/>
              <a:t>«О </a:t>
            </a:r>
            <a:r>
              <a:rPr lang="ru-RU" b="1" dirty="0"/>
              <a:t>приостановлении действия отдельных положений Бюджетного кодекса Российской </a:t>
            </a:r>
            <a:r>
              <a:rPr lang="ru-RU" b="1" dirty="0" smtClean="0"/>
              <a:t>Федерации»</a:t>
            </a:r>
            <a:endParaRPr lang="ru-RU" b="1" dirty="0"/>
          </a:p>
        </p:txBody>
      </p:sp>
      <p:sp>
        <p:nvSpPr>
          <p:cNvPr id="11" name="Rectangle 18"/>
          <p:cNvSpPr>
            <a:spLocks noChangeArrowheads="1"/>
          </p:cNvSpPr>
          <p:nvPr/>
        </p:nvSpPr>
        <p:spPr bwMode="auto">
          <a:xfrm>
            <a:off x="4731283" y="4740418"/>
            <a:ext cx="4111171" cy="1512168"/>
          </a:xfrm>
          <a:prstGeom prst="rect">
            <a:avLst/>
          </a:prstGeom>
          <a:solidFill>
            <a:srgbClr val="CCFFCC"/>
          </a:solidFill>
          <a:ln w="9525" cap="flat">
            <a:solidFill>
              <a:srgbClr val="00FF00"/>
            </a:solidFill>
            <a:round/>
            <a:headEnd/>
            <a:tailEnd/>
          </a:ln>
          <a:effectLst/>
        </p:spPr>
        <p:txBody>
          <a:bodyPr anchor="ctr"/>
          <a:lstStyle/>
          <a:p>
            <a:pPr lvl="0" algn="ctr"/>
            <a:r>
              <a:rPr lang="ru-RU" sz="1600" b="1" dirty="0" smtClean="0"/>
              <a:t>Решение Думы Зиминского муниципального района от 28.10.2015 г. № 112 «Об особенностях составления и утверждения проекта бюджета Зиминского районного муниципального образования на 2016 год»</a:t>
            </a:r>
            <a:endParaRPr lang="ru-RU" sz="1600" b="1" dirty="0"/>
          </a:p>
        </p:txBody>
      </p:sp>
      <p:sp>
        <p:nvSpPr>
          <p:cNvPr id="13" name="Стрелка вправо 12"/>
          <p:cNvSpPr/>
          <p:nvPr/>
        </p:nvSpPr>
        <p:spPr>
          <a:xfrm rot="5400000">
            <a:off x="4279334" y="960827"/>
            <a:ext cx="475270" cy="428628"/>
          </a:xfrm>
          <a:prstGeom prst="rightArrow">
            <a:avLst/>
          </a:prstGeom>
          <a:solidFill>
            <a:srgbClr val="C5FF99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 rot="5400000">
            <a:off x="2571155" y="4276087"/>
            <a:ext cx="500034" cy="428628"/>
          </a:xfrm>
          <a:prstGeom prst="rightArrow">
            <a:avLst/>
          </a:prstGeom>
          <a:solidFill>
            <a:srgbClr val="C5FF99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 rot="5240894">
            <a:off x="6327024" y="4266439"/>
            <a:ext cx="500034" cy="428628"/>
          </a:xfrm>
          <a:prstGeom prst="rightArrow">
            <a:avLst/>
          </a:prstGeom>
          <a:solidFill>
            <a:srgbClr val="C5FF99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Rectangle 18"/>
          <p:cNvSpPr>
            <a:spLocks noChangeArrowheads="1"/>
          </p:cNvSpPr>
          <p:nvPr/>
        </p:nvSpPr>
        <p:spPr bwMode="auto">
          <a:xfrm>
            <a:off x="535735" y="4740418"/>
            <a:ext cx="3981233" cy="1512168"/>
          </a:xfrm>
          <a:prstGeom prst="rect">
            <a:avLst/>
          </a:prstGeom>
          <a:solidFill>
            <a:srgbClr val="CCFFCC"/>
          </a:solidFill>
          <a:ln w="9525" cap="flat">
            <a:solidFill>
              <a:srgbClr val="00FF00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1600" b="1" dirty="0" smtClean="0"/>
              <a:t>Закон </a:t>
            </a:r>
            <a:r>
              <a:rPr lang="ru-RU" sz="1600" b="1" dirty="0"/>
              <a:t>Иркутской области от </a:t>
            </a:r>
            <a:r>
              <a:rPr lang="ru-RU" sz="1600" b="1" dirty="0" smtClean="0"/>
              <a:t>27.10.2015 г. №  88-ОЗ «Об </a:t>
            </a:r>
            <a:r>
              <a:rPr lang="ru-RU" sz="1600" b="1" dirty="0"/>
              <a:t>особенностях составления и утверждения проекта бюджета Иркутской области и проекта бюджета территориального государственного внебюджетного фонда на 2016 </a:t>
            </a:r>
            <a:r>
              <a:rPr lang="ru-RU" sz="1600" b="1" dirty="0" smtClean="0"/>
              <a:t>год»</a:t>
            </a:r>
            <a:endParaRPr lang="ru-RU" sz="1600" b="1" dirty="0"/>
          </a:p>
        </p:txBody>
      </p:sp>
      <p:sp>
        <p:nvSpPr>
          <p:cNvPr id="21" name="Rectangle 18"/>
          <p:cNvSpPr>
            <a:spLocks noChangeArrowheads="1"/>
          </p:cNvSpPr>
          <p:nvPr/>
        </p:nvSpPr>
        <p:spPr bwMode="auto">
          <a:xfrm>
            <a:off x="2847997" y="1421511"/>
            <a:ext cx="3350175" cy="459943"/>
          </a:xfrm>
          <a:prstGeom prst="rect">
            <a:avLst/>
          </a:prstGeom>
          <a:solidFill>
            <a:srgbClr val="CCFFCC"/>
          </a:solidFill>
          <a:ln w="9525" cap="flat">
            <a:solidFill>
              <a:srgbClr val="00FF00"/>
            </a:solidFill>
            <a:round/>
            <a:headEnd/>
            <a:tailEnd/>
          </a:ln>
          <a:effectLst/>
        </p:spPr>
        <p:txBody>
          <a:bodyPr anchor="ctr"/>
          <a:lstStyle/>
          <a:p>
            <a:pPr lvl="0" algn="ctr"/>
            <a:r>
              <a:rPr lang="ru-RU" sz="2400" b="1" dirty="0" smtClean="0"/>
              <a:t>Однолетний бюджет</a:t>
            </a:r>
            <a:endParaRPr lang="ru-RU" sz="2400" b="1" dirty="0"/>
          </a:p>
        </p:txBody>
      </p:sp>
      <p:sp>
        <p:nvSpPr>
          <p:cNvPr id="22" name="Стрелка вправо 21"/>
          <p:cNvSpPr/>
          <p:nvPr/>
        </p:nvSpPr>
        <p:spPr>
          <a:xfrm rot="5400000">
            <a:off x="4295159" y="1953169"/>
            <a:ext cx="475270" cy="428628"/>
          </a:xfrm>
          <a:prstGeom prst="rightArrow">
            <a:avLst/>
          </a:prstGeom>
          <a:solidFill>
            <a:srgbClr val="C5FF99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219200"/>
            <a:ext cx="8507288" cy="4937760"/>
          </a:xfrm>
        </p:spPr>
        <p:txBody>
          <a:bodyPr>
            <a:normAutofit/>
          </a:bodyPr>
          <a:lstStyle/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16.12.2015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err="1" smtClean="0"/>
              <a:t>Зиминский</a:t>
            </a:r>
            <a:r>
              <a:rPr lang="ru-RU" dirty="0" smtClean="0"/>
              <a:t> район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714316" y="1346585"/>
            <a:ext cx="8072494" cy="1146311"/>
          </a:xfrm>
          <a:prstGeom prst="rect">
            <a:avLst/>
          </a:prstGeom>
          <a:solidFill>
            <a:srgbClr val="CCFFCC"/>
          </a:solidFill>
          <a:ln w="9525" cap="flat">
            <a:solidFill>
              <a:srgbClr val="92D050"/>
            </a:solidFill>
            <a:round/>
            <a:headEnd/>
            <a:tailEnd/>
          </a:ln>
          <a:effectLst/>
        </p:spPr>
        <p:txBody>
          <a:bodyPr anchor="ctr"/>
          <a:lstStyle/>
          <a:p>
            <a:pPr lvl="0"/>
            <a:r>
              <a:rPr lang="ru-RU" sz="2400" b="1" dirty="0" smtClean="0"/>
              <a:t>Обеспечение сбалансированности районного бюджета – формирование </a:t>
            </a:r>
            <a:r>
              <a:rPr lang="ru-RU" sz="2400" b="1" dirty="0"/>
              <a:t>расходной части </a:t>
            </a:r>
            <a:r>
              <a:rPr lang="ru-RU" sz="2400" b="1" dirty="0" smtClean="0"/>
              <a:t>бюджета </a:t>
            </a:r>
            <a:r>
              <a:rPr lang="ru-RU" sz="2400" b="1" dirty="0"/>
              <a:t>исходя из реальных доходных источников</a:t>
            </a:r>
            <a:endParaRPr lang="ru-RU" sz="2400" b="1" dirty="0" smtClean="0"/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714709" y="2852250"/>
            <a:ext cx="8072494" cy="1800886"/>
          </a:xfrm>
          <a:prstGeom prst="rect">
            <a:avLst/>
          </a:prstGeom>
          <a:solidFill>
            <a:srgbClr val="CCFFCC"/>
          </a:solidFill>
          <a:ln w="9525" cap="flat">
            <a:solidFill>
              <a:srgbClr val="00FF00"/>
            </a:solidFill>
            <a:round/>
            <a:headEnd/>
            <a:tailEnd/>
          </a:ln>
          <a:effectLst/>
        </p:spPr>
        <p:txBody>
          <a:bodyPr anchor="ctr"/>
          <a:lstStyle/>
          <a:p>
            <a:pPr lvl="0"/>
            <a:r>
              <a:rPr lang="ru-RU" sz="2400" b="1" dirty="0" smtClean="0"/>
              <a:t>Оптимизация и повышение эффективности бюджетных расходов – </a:t>
            </a:r>
            <a:r>
              <a:rPr lang="ru-RU" sz="2400" b="1" dirty="0"/>
              <a:t>недопущение необоснованного увеличения расходов бюджета, </a:t>
            </a:r>
            <a:r>
              <a:rPr lang="ru-RU" sz="2400" b="1" dirty="0" smtClean="0"/>
              <a:t>достижение </a:t>
            </a:r>
            <a:r>
              <a:rPr lang="ru-RU" sz="2400" b="1" dirty="0"/>
              <a:t>наилучшего результата с использованием определенного бюджетом объема средств (результативности)</a:t>
            </a:r>
            <a:endParaRPr lang="ru-RU" sz="2400" b="1" dirty="0" smtClean="0"/>
          </a:p>
        </p:txBody>
      </p:sp>
      <p:sp>
        <p:nvSpPr>
          <p:cNvPr id="10" name="Rectangle 18"/>
          <p:cNvSpPr>
            <a:spLocks noChangeArrowheads="1"/>
          </p:cNvSpPr>
          <p:nvPr/>
        </p:nvSpPr>
        <p:spPr bwMode="auto">
          <a:xfrm>
            <a:off x="681429" y="5229200"/>
            <a:ext cx="8072494" cy="719137"/>
          </a:xfrm>
          <a:prstGeom prst="rect">
            <a:avLst/>
          </a:prstGeom>
          <a:solidFill>
            <a:srgbClr val="CCFFCC"/>
          </a:solidFill>
          <a:ln w="9525" cap="flat">
            <a:solidFill>
              <a:srgbClr val="00FF00"/>
            </a:solidFill>
            <a:round/>
            <a:headEnd/>
            <a:tailEnd/>
          </a:ln>
          <a:effectLst/>
        </p:spPr>
        <p:txBody>
          <a:bodyPr anchor="ctr"/>
          <a:lstStyle/>
          <a:p>
            <a:pPr lvl="0"/>
            <a:r>
              <a:rPr lang="ru-RU" sz="2400" b="1" dirty="0" smtClean="0"/>
              <a:t>Безусловное </a:t>
            </a:r>
            <a:r>
              <a:rPr lang="ru-RU" sz="2400" b="1" dirty="0"/>
              <a:t>исполнение </a:t>
            </a:r>
            <a:r>
              <a:rPr lang="ru-RU" sz="2400" b="1" dirty="0" smtClean="0"/>
              <a:t>принятых расходных обязательств</a:t>
            </a:r>
          </a:p>
        </p:txBody>
      </p:sp>
      <p:sp>
        <p:nvSpPr>
          <p:cNvPr id="13" name="Стрелка вправо 12"/>
          <p:cNvSpPr/>
          <p:nvPr/>
        </p:nvSpPr>
        <p:spPr>
          <a:xfrm>
            <a:off x="214675" y="1777434"/>
            <a:ext cx="500034" cy="428628"/>
          </a:xfrm>
          <a:prstGeom prst="rightArrow">
            <a:avLst/>
          </a:prstGeom>
          <a:solidFill>
            <a:srgbClr val="C5FF99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181395" y="5374454"/>
            <a:ext cx="500034" cy="428628"/>
          </a:xfrm>
          <a:prstGeom prst="rightArrow">
            <a:avLst/>
          </a:prstGeom>
          <a:solidFill>
            <a:srgbClr val="C5FF99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>
            <a:off x="214675" y="2997504"/>
            <a:ext cx="500034" cy="428628"/>
          </a:xfrm>
          <a:prstGeom prst="rightArrow">
            <a:avLst/>
          </a:prstGeom>
          <a:solidFill>
            <a:srgbClr val="C5FF99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0" y="260648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effectLst>
                  <a:reflection blurRad="6350" stA="55000" endA="300" endPos="45500" dir="5400000" sy="-100000" algn="bl" rotWithShape="0"/>
                </a:effectLst>
              </a:rPr>
              <a:t>ОСНОВНЫЕ ПОДХОДЫ К ФОРМИРОВАНИЮ ПРОЕКТА БЮДЖЕТА НА 2016 ГОД</a:t>
            </a:r>
            <a:endParaRPr lang="ru-RU" sz="2200" b="1" dirty="0"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53189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16.12.2015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000760" y="6072206"/>
            <a:ext cx="2286000" cy="365125"/>
          </a:xfrm>
        </p:spPr>
        <p:txBody>
          <a:bodyPr/>
          <a:lstStyle/>
          <a:p>
            <a:r>
              <a:rPr lang="ru-RU" dirty="0" err="1" smtClean="0"/>
              <a:t>Зиминский</a:t>
            </a:r>
            <a:r>
              <a:rPr lang="ru-RU" dirty="0" smtClean="0"/>
              <a:t> район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5</a:t>
            </a:fld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711251"/>
              </p:ext>
            </p:extLst>
          </p:nvPr>
        </p:nvGraphicFramePr>
        <p:xfrm>
          <a:off x="1115616" y="1700807"/>
          <a:ext cx="7456342" cy="3805404"/>
        </p:xfrm>
        <a:graphic>
          <a:graphicData uri="http://schemas.openxmlformats.org/drawingml/2006/table">
            <a:tbl>
              <a:tblPr>
                <a:tableStyleId>{46F890A9-2807-4EBB-B81D-B2AA78EC7F39}</a:tableStyleId>
              </a:tblPr>
              <a:tblGrid>
                <a:gridCol w="4673848"/>
                <a:gridCol w="2782494"/>
              </a:tblGrid>
              <a:tr h="4138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100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ДОХОДЫ</a:t>
                      </a:r>
                      <a:endParaRPr lang="ru-RU" sz="2800" b="1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2800" b="1" kern="1200" dirty="0" smtClean="0">
                          <a:solidFill>
                            <a:srgbClr val="0000FF"/>
                          </a:solidFill>
                          <a:effectLst/>
                        </a:rPr>
                        <a:t>315 544,5</a:t>
                      </a:r>
                      <a:endParaRPr lang="ru-RU" sz="2800" b="1" dirty="0">
                        <a:solidFill>
                          <a:srgbClr val="0000FF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670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РАСХОДЫ</a:t>
                      </a:r>
                      <a:endParaRPr lang="ru-RU" sz="2800" b="1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2800" b="1" kern="1200" dirty="0" smtClean="0">
                          <a:solidFill>
                            <a:srgbClr val="0000FF"/>
                          </a:solidFill>
                          <a:effectLst/>
                        </a:rPr>
                        <a:t>315 544,5</a:t>
                      </a:r>
                      <a:endParaRPr lang="ru-RU" sz="2800" b="1" dirty="0">
                        <a:solidFill>
                          <a:srgbClr val="0000FF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274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ДЕФИЦИТ</a:t>
                      </a:r>
                      <a:endParaRPr lang="ru-RU" sz="2800" b="1" dirty="0">
                        <a:solidFill>
                          <a:srgbClr val="0000FF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solidFill>
                            <a:srgbClr val="0000FF"/>
                          </a:solidFill>
                        </a:rPr>
                        <a:t>0</a:t>
                      </a:r>
                      <a:endParaRPr lang="ru-RU" sz="2800" b="1" dirty="0">
                        <a:solidFill>
                          <a:srgbClr val="0000FF"/>
                        </a:solidFill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488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2000" dirty="0" smtClean="0"/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/>
                        <a:t>Процент </a:t>
                      </a:r>
                      <a:r>
                        <a:rPr lang="ru-RU" sz="2000" dirty="0"/>
                        <a:t>дефицита (к доходам без учета безвозмездных поступлений)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/>
                        <a:t>0%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705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/>
                        <a:t>Верхний предел муниципального долга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2000" kern="1200" dirty="0" smtClean="0">
                          <a:effectLst/>
                        </a:rPr>
                        <a:t>8 685,3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022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/>
                        <a:t>Уровень муниципального долга (%)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/>
                        <a:t>17%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5077" y="160358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effectLst>
                  <a:reflection blurRad="6350" stA="55000" endA="300" endPos="45500" dir="5400000" sy="-100000" algn="bl" rotWithShape="0"/>
                </a:effectLst>
              </a:rPr>
              <a:t>ОСНОВНЫЕ ПАРАМЕТРЫ БЮДЖЕТА</a:t>
            </a:r>
          </a:p>
          <a:p>
            <a:pPr algn="ctr"/>
            <a:r>
              <a:rPr lang="ru-RU" sz="2200" b="1" dirty="0" smtClean="0">
                <a:effectLst>
                  <a:reflection blurRad="6350" stA="55000" endA="300" endPos="45500" dir="5400000" sy="-100000" algn="bl" rotWithShape="0"/>
                </a:effectLst>
              </a:rPr>
              <a:t>МУНИЦИПАЛЬНОГО РАЙОНА</a:t>
            </a:r>
          </a:p>
          <a:p>
            <a:pPr algn="ctr"/>
            <a:r>
              <a:rPr lang="ru-RU" sz="2200" b="1" dirty="0" smtClean="0">
                <a:effectLst>
                  <a:reflection blurRad="6350" stA="55000" endA="300" endPos="45500" dir="5400000" sy="-100000" algn="bl" rotWithShape="0"/>
                </a:effectLst>
              </a:rPr>
              <a:t>НА 2016 ГОД</a:t>
            </a:r>
            <a:endParaRPr lang="ru-RU" sz="2200" b="1" dirty="0"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444208" y="1771423"/>
            <a:ext cx="1490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/>
              <a:t>(тыс. рублей)</a:t>
            </a:r>
            <a:endParaRPr lang="ru-RU" dirty="0">
              <a:ea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38055973"/>
              </p:ext>
            </p:extLst>
          </p:nvPr>
        </p:nvGraphicFramePr>
        <p:xfrm>
          <a:off x="341198" y="980728"/>
          <a:ext cx="8461604" cy="5328594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5598954"/>
                <a:gridCol w="990442"/>
                <a:gridCol w="864096"/>
                <a:gridCol w="1008112"/>
              </a:tblGrid>
              <a:tr h="5692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16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2014 год</a:t>
                      </a:r>
                      <a:endParaRPr lang="ru-RU" sz="16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2015 </a:t>
                      </a:r>
                      <a:r>
                        <a:rPr lang="ru-RU" sz="1600" b="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6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2016 год</a:t>
                      </a:r>
                      <a:endParaRPr lang="ru-RU" sz="16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444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 на доходы физических лиц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31,25%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31,25%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31,25%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634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600" b="1" kern="1200" dirty="0" smtClean="0">
                          <a:latin typeface="Times New Roman" pitchFamily="18" charset="0"/>
                          <a:cs typeface="Times New Roman" pitchFamily="18" charset="0"/>
                        </a:rPr>
                        <a:t>Акцизы по подакцизным товарам (продукции), производимым на территории РФ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0,022%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0,036%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0,036%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634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Единый налог на вмененный доход для отдельных видов деятельности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4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Единый сельскохозяйственный налог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4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пошлина, сборы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5692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Арендная плата 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 земельные участки, государственная собственность на которые не 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разграничена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192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поступления от использования 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имущества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4313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Плата за негативное воздействие на окружающую среду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55%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4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реализации 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имущества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4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Доходы от продажи земельных </a:t>
                      </a: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участков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4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Штрафы, санкции, возмещение ущерба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  <a:tr h="30421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Прочие неналоговые доходы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0727" marR="40727" marT="0" marB="0"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reflection blurRad="6350" stA="55000" endA="300" endPos="45500" dir="5400000" sy="-100000" algn="bl" rotWithShape="0"/>
                </a:effectLst>
              </a:rPr>
              <a:t>НОРМАТИВЫ ОТЧИСЛЕНИЙ НАЛОГОВЫХ И НЕНАЛОГОВЫХ ДОХОДОВ В БЮДЖЕТ МУНИЦИПАЛЬНОГО РАЙОНА</a:t>
            </a:r>
            <a:endParaRPr lang="ru-RU" sz="2000" b="1" dirty="0"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03155" y="4686049"/>
            <a:ext cx="8737690" cy="36004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370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0" y="5301208"/>
            <a:ext cx="9144000" cy="155679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ru-RU" b="1" dirty="0"/>
          </a:p>
        </p:txBody>
      </p:sp>
      <p:sp>
        <p:nvSpPr>
          <p:cNvPr id="7" name="Дата 2"/>
          <p:cNvSpPr>
            <a:spLocks noGrp="1"/>
          </p:cNvSpPr>
          <p:nvPr>
            <p:ph type="dt" sz="half" idx="10"/>
          </p:nvPr>
        </p:nvSpPr>
        <p:spPr>
          <a:xfrm>
            <a:off x="5072066" y="6492875"/>
            <a:ext cx="2286000" cy="365125"/>
          </a:xfrm>
        </p:spPr>
        <p:txBody>
          <a:bodyPr/>
          <a:lstStyle/>
          <a:p>
            <a:fld id="{4C378FFA-0BD4-45AA-A1B1-F7511C3C856B}" type="datetime1">
              <a:rPr lang="ru-RU" smtClean="0"/>
              <a:pPr/>
              <a:t>16.12.2015</a:t>
            </a:fld>
            <a:endParaRPr lang="ru-RU" dirty="0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858000" y="6492875"/>
            <a:ext cx="2286000" cy="365125"/>
          </a:xfrm>
        </p:spPr>
        <p:txBody>
          <a:bodyPr/>
          <a:lstStyle/>
          <a:p>
            <a:r>
              <a:rPr lang="ru-RU" dirty="0" err="1" smtClean="0"/>
              <a:t>Зиминский</a:t>
            </a:r>
            <a:r>
              <a:rPr lang="ru-RU" dirty="0" smtClean="0"/>
              <a:t> район</a:t>
            </a:r>
            <a:endParaRPr lang="ru-RU" dirty="0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2175429"/>
              </p:ext>
            </p:extLst>
          </p:nvPr>
        </p:nvGraphicFramePr>
        <p:xfrm>
          <a:off x="0" y="836712"/>
          <a:ext cx="9144000" cy="55212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6"/>
          <p:cNvSpPr txBox="1"/>
          <p:nvPr/>
        </p:nvSpPr>
        <p:spPr>
          <a:xfrm>
            <a:off x="2915816" y="2564904"/>
            <a:ext cx="812353" cy="362889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-27,5</a:t>
            </a:r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reflection blurRad="6350" stA="55000" endA="300" endPos="45500" dir="5400000" sy="-100000" algn="bl" rotWithShape="0"/>
                </a:effectLst>
              </a:rPr>
              <a:t>ПОКАЗАТЕЛИ ПОСТУПЛЕНИЙ ДОХОДОВ В БЮДЖЕТ МУНИЦИПАЛЬНОГО РАЙОНА</a:t>
            </a:r>
            <a:endParaRPr lang="ru-RU" sz="2000" b="1" dirty="0"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5360840" y="1551662"/>
            <a:ext cx="1354300" cy="642942"/>
          </a:xfrm>
          <a:prstGeom prst="rightArrow">
            <a:avLst>
              <a:gd name="adj1" fmla="val 50000"/>
              <a:gd name="adj2" fmla="val 37925"/>
            </a:avLst>
          </a:prstGeom>
          <a:gradFill rotWithShape="1">
            <a:gsLst>
              <a:gs pos="0">
                <a:srgbClr val="6BB1C9">
                  <a:shade val="60000"/>
                </a:srgbClr>
              </a:gs>
              <a:gs pos="33000">
                <a:srgbClr val="6BB1C9">
                  <a:tint val="86500"/>
                </a:srgbClr>
              </a:gs>
              <a:gs pos="46750">
                <a:srgbClr val="6BB1C9">
                  <a:tint val="71000"/>
                  <a:satMod val="112000"/>
                </a:srgbClr>
              </a:gs>
              <a:gs pos="53000">
                <a:srgbClr val="6BB1C9">
                  <a:tint val="71000"/>
                  <a:satMod val="112000"/>
                </a:srgbClr>
              </a:gs>
              <a:gs pos="68000">
                <a:srgbClr val="6BB1C9">
                  <a:tint val="86000"/>
                </a:srgbClr>
              </a:gs>
              <a:gs pos="100000">
                <a:srgbClr val="6BB1C9">
                  <a:shade val="60000"/>
                </a:srgbClr>
              </a:gs>
            </a:gsLst>
            <a:lin ang="8350000" scaled="1"/>
          </a:gradFill>
          <a:ln>
            <a:noFill/>
          </a:ln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- 31 317</a:t>
            </a:r>
            <a:endParaRPr lang="ru-RU" sz="1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715272" y="428604"/>
            <a:ext cx="12029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(тыс.руб.)</a:t>
            </a:r>
            <a:endParaRPr lang="ru-RU" b="1" dirty="0"/>
          </a:p>
        </p:txBody>
      </p:sp>
      <p:sp>
        <p:nvSpPr>
          <p:cNvPr id="21" name="TextBox 6"/>
          <p:cNvSpPr txBox="1"/>
          <p:nvPr/>
        </p:nvSpPr>
        <p:spPr>
          <a:xfrm>
            <a:off x="4357687" y="4714996"/>
            <a:ext cx="812353" cy="1891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14%</a:t>
            </a:r>
          </a:p>
        </p:txBody>
      </p:sp>
      <p:sp>
        <p:nvSpPr>
          <p:cNvPr id="24" name="TextBox 6"/>
          <p:cNvSpPr txBox="1"/>
          <p:nvPr/>
        </p:nvSpPr>
        <p:spPr>
          <a:xfrm>
            <a:off x="1857356" y="2564904"/>
            <a:ext cx="626412" cy="410312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90%</a:t>
            </a:r>
          </a:p>
        </p:txBody>
      </p:sp>
      <p:sp>
        <p:nvSpPr>
          <p:cNvPr id="26" name="TextBox 6"/>
          <p:cNvSpPr txBox="1"/>
          <p:nvPr/>
        </p:nvSpPr>
        <p:spPr>
          <a:xfrm>
            <a:off x="4357687" y="2714620"/>
            <a:ext cx="571504" cy="42634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86%</a:t>
            </a:r>
          </a:p>
        </p:txBody>
      </p:sp>
      <p:sp>
        <p:nvSpPr>
          <p:cNvPr id="29" name="TextBox 6"/>
          <p:cNvSpPr txBox="1"/>
          <p:nvPr/>
        </p:nvSpPr>
        <p:spPr>
          <a:xfrm>
            <a:off x="6715140" y="3084452"/>
            <a:ext cx="571504" cy="42634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84%</a:t>
            </a:r>
          </a:p>
        </p:txBody>
      </p:sp>
      <p:sp>
        <p:nvSpPr>
          <p:cNvPr id="30" name="TextBox 6"/>
          <p:cNvSpPr txBox="1"/>
          <p:nvPr/>
        </p:nvSpPr>
        <p:spPr>
          <a:xfrm>
            <a:off x="5360840" y="2721563"/>
            <a:ext cx="812353" cy="362889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-10,8</a:t>
            </a:r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1618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8235638"/>
              </p:ext>
            </p:extLst>
          </p:nvPr>
        </p:nvGraphicFramePr>
        <p:xfrm>
          <a:off x="395536" y="896526"/>
          <a:ext cx="9379368" cy="59614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5517232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reflection blurRad="6350" stA="55000" endA="300" endPos="45500" dir="5400000" sy="-100000" algn="bl" rotWithShape="0"/>
                </a:effectLst>
              </a:rPr>
              <a:t>СТРУКТУРА НАЛОГОВЫХ И НЕНАЛОГОВЫХ ДОХОДОВ БЮДЖЕТА МУНИЦИПАЛЬНОГО РАЙОНА</a:t>
            </a:r>
            <a:endParaRPr lang="ru-RU" sz="2000" b="1" dirty="0"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5652120" y="4787807"/>
            <a:ext cx="1872208" cy="362889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37 033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6"/>
          <p:cNvSpPr txBox="1"/>
          <p:nvPr/>
        </p:nvSpPr>
        <p:spPr>
          <a:xfrm>
            <a:off x="3275856" y="2420888"/>
            <a:ext cx="1872208" cy="362889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4 990 тыс. руб.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2710582" y="4787808"/>
            <a:ext cx="1872208" cy="362889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2 000 тыс. руб.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2710582" y="3343306"/>
            <a:ext cx="1872208" cy="362889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2 262 тыс. руб.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4043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7161366"/>
              </p:ext>
            </p:extLst>
          </p:nvPr>
        </p:nvGraphicFramePr>
        <p:xfrm>
          <a:off x="214282" y="1285860"/>
          <a:ext cx="8786874" cy="5357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378FFA-0BD4-45AA-A1B1-F7511C3C856B}" type="datetime1">
              <a:rPr lang="ru-RU" smtClean="0"/>
              <a:pPr/>
              <a:t>16.12.2015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Зиминский район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10" name="TextBox 6"/>
          <p:cNvSpPr txBox="1"/>
          <p:nvPr/>
        </p:nvSpPr>
        <p:spPr>
          <a:xfrm>
            <a:off x="8205069" y="4386077"/>
            <a:ext cx="812353" cy="1891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1,8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%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8143900" y="4908538"/>
            <a:ext cx="812353" cy="1891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6,8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%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6"/>
          <p:cNvSpPr txBox="1"/>
          <p:nvPr/>
        </p:nvSpPr>
        <p:spPr>
          <a:xfrm>
            <a:off x="6827594" y="4371378"/>
            <a:ext cx="812353" cy="1891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747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6464700" y="4908538"/>
            <a:ext cx="812353" cy="39267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2 675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6"/>
          <p:cNvSpPr txBox="1"/>
          <p:nvPr/>
        </p:nvSpPr>
        <p:spPr>
          <a:xfrm>
            <a:off x="5096321" y="2568380"/>
            <a:ext cx="987847" cy="1891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57,4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%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5102037" y="2055376"/>
            <a:ext cx="812353" cy="1891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%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6"/>
          <p:cNvSpPr txBox="1"/>
          <p:nvPr/>
        </p:nvSpPr>
        <p:spPr>
          <a:xfrm>
            <a:off x="4071934" y="2357430"/>
            <a:ext cx="812353" cy="1891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6"/>
          <p:cNvSpPr txBox="1"/>
          <p:nvPr/>
        </p:nvSpPr>
        <p:spPr>
          <a:xfrm>
            <a:off x="3681049" y="2546588"/>
            <a:ext cx="812353" cy="1891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+ 3 105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6"/>
          <p:cNvSpPr txBox="1"/>
          <p:nvPr/>
        </p:nvSpPr>
        <p:spPr>
          <a:xfrm>
            <a:off x="3840136" y="2044924"/>
            <a:ext cx="812353" cy="189158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reflection blurRad="6350" stA="55000" endA="300" endPos="45500" dir="5400000" sy="-100000" algn="bl" rotWithShape="0"/>
                </a:effectLst>
              </a:rPr>
              <a:t>ДИНАМИКА НАЛОГОВЫХ И НЕНАЛОГОВЫХ ДОХОДОВ БЮДЖЕТА МУНИЦИПАЛЬНОГО РАЙОНА В 2014-2017 ГОДАХ</a:t>
            </a:r>
            <a:endParaRPr lang="ru-RU" sz="2000" b="1" dirty="0"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715272" y="714356"/>
            <a:ext cx="12029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(тыс.руб.)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6168</TotalTime>
  <Words>3086</Words>
  <Application>Microsoft Office PowerPoint</Application>
  <PresentationFormat>Экран (4:3)</PresentationFormat>
  <Paragraphs>608</Paragraphs>
  <Slides>24</Slides>
  <Notes>21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Апекс</vt:lpstr>
      <vt:lpstr>Проект бюджета Зиминского районного муниципального образования на 2016 ГОД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Финансовое управление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Помогаева</dc:creator>
  <cp:lastModifiedBy>Microsoft Office</cp:lastModifiedBy>
  <cp:revision>732</cp:revision>
  <cp:lastPrinted>2015-12-16T03:35:57Z</cp:lastPrinted>
  <dcterms:created xsi:type="dcterms:W3CDTF">2013-11-05T05:29:52Z</dcterms:created>
  <dcterms:modified xsi:type="dcterms:W3CDTF">2015-12-16T03:39:31Z</dcterms:modified>
</cp:coreProperties>
</file>